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24.jpeg" ContentType="image/jpeg"/>
  <Override PartName="/ppt/media/image5.png" ContentType="image/png"/>
  <Override PartName="/ppt/media/image4.png" ContentType="image/png"/>
  <Override PartName="/ppt/media/image6.png" ContentType="image/png"/>
  <Override PartName="/ppt/media/image8.png" ContentType="image/png"/>
  <Override PartName="/ppt/media/image2.png" ContentType="image/png"/>
  <Override PartName="/ppt/media/image7.png" ContentType="image/png"/>
  <Override PartName="/ppt/media/image9.png" ContentType="image/png"/>
  <Override PartName="/ppt/media/image20.gif" ContentType="image/gif"/>
  <Override PartName="/ppt/media/image18.gif" ContentType="image/gif"/>
  <Override PartName="/ppt/media/image16.gif" ContentType="image/gif"/>
  <Override PartName="/ppt/media/image14.gif" ContentType="image/gif"/>
  <Override PartName="/ppt/media/image25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17.png" ContentType="image/png"/>
  <Override PartName="/ppt/media/image3.jpeg" ContentType="image/jpeg"/>
  <Override PartName="/ppt/media/image11.png" ContentType="image/png"/>
  <Override PartName="/ppt/media/image1.jpeg" ContentType="image/jpeg"/>
  <Override PartName="/ppt/media/image10.png" ContentType="image/png"/>
  <Override PartName="/ppt/media/image12.png" ContentType="image/png"/>
  <Override PartName="/ppt/media/image13.png" ContentType="image/png"/>
  <Override PartName="/ppt/media/image15.png" ContentType="image/png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5145087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142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2649600" cy="142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203840"/>
            <a:ext cx="2649600" cy="142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203840"/>
            <a:ext cx="2649600" cy="142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2762640"/>
            <a:ext cx="2649600" cy="142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2762640"/>
            <a:ext cx="2649600" cy="142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2762640"/>
            <a:ext cx="2649600" cy="142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142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2649600" cy="142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203840"/>
            <a:ext cx="2649600" cy="142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203840"/>
            <a:ext cx="2649600" cy="142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2762640"/>
            <a:ext cx="2649600" cy="142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2762640"/>
            <a:ext cx="2649600" cy="142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2762640"/>
            <a:ext cx="2649600" cy="142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142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2649600" cy="142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203840"/>
            <a:ext cx="2649600" cy="142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203840"/>
            <a:ext cx="2649600" cy="142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2762640"/>
            <a:ext cx="2649600" cy="142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2762640"/>
            <a:ext cx="2649600" cy="142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2762640"/>
            <a:ext cx="2649600" cy="142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cs-CZ" sz="4400" spc="-1" strike="noStrike">
                <a:latin typeface="Arial"/>
              </a:rPr>
              <a:t>Click to edit the title text format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Click to edit the outline text format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Second Outline Level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Third Outline Level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Fourth Outline Level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Fifth Outline Level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Sixth Outline Level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Seventh Outline Level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cs-CZ" sz="4400" spc="-1" strike="noStrike">
                <a:latin typeface="Arial"/>
              </a:rPr>
              <a:t>Click to edit the title text format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Click to edit the outline text format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Second Outline Level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Third Outline Level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Fourth Outline Level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Fifth Outline Level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Sixth Outline Level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Seventh Outline Level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cs-CZ" sz="4400" spc="-1" strike="noStrike">
                <a:latin typeface="Arial"/>
              </a:rPr>
              <a:t>Click to edit the title text format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Click to edit the outline text format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Second Outline Level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Third Outline Level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Fourth Outline Level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Fifth Outline Level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Sixth Outline Level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Seventh Outline Level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gif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gif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gif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gif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0" y="2862720"/>
            <a:ext cx="4020480" cy="2276640"/>
          </a:xfrm>
          <a:prstGeom prst="rect">
            <a:avLst/>
          </a:prstGeom>
          <a:solidFill>
            <a:srgbClr val="ffffff">
              <a:alpha val="90000"/>
            </a:srgbClr>
          </a:solidFill>
          <a:ln w="9360">
            <a:solidFill>
              <a:srgbClr val="1f497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CustomShape 2"/>
          <p:cNvSpPr/>
          <p:nvPr/>
        </p:nvSpPr>
        <p:spPr>
          <a:xfrm>
            <a:off x="720000" y="75960"/>
            <a:ext cx="8751960" cy="56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CustomShape 3"/>
          <p:cNvSpPr/>
          <p:nvPr/>
        </p:nvSpPr>
        <p:spPr>
          <a:xfrm>
            <a:off x="96120" y="3017520"/>
            <a:ext cx="3746160" cy="128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230400">
              <a:lnSpc>
                <a:spcPct val="100000"/>
              </a:lnSpc>
            </a:pPr>
            <a:r>
              <a:rPr b="1" lang="cs-CZ" sz="2200" spc="-1" strike="noStrike">
                <a:solidFill>
                  <a:srgbClr val="6d2126"/>
                </a:solidFill>
                <a:latin typeface="Courier New"/>
                <a:ea typeface="Arial"/>
              </a:rPr>
              <a:t>Alternativy </a:t>
            </a:r>
            <a:endParaRPr b="0" lang="cs-CZ" sz="2200" spc="-1" strike="noStrike">
              <a:latin typeface="Arial"/>
            </a:endParaRPr>
          </a:p>
          <a:p>
            <a:pPr marL="230400">
              <a:lnSpc>
                <a:spcPct val="100000"/>
              </a:lnSpc>
            </a:pPr>
            <a:r>
              <a:rPr b="1" lang="cs-CZ" sz="2200" spc="-1" strike="noStrike">
                <a:solidFill>
                  <a:srgbClr val="6d2126"/>
                </a:solidFill>
                <a:latin typeface="Courier New"/>
                <a:ea typeface="Arial"/>
              </a:rPr>
              <a:t>          </a:t>
            </a:r>
            <a:r>
              <a:rPr b="1" lang="cs-CZ" sz="2200" spc="-1" strike="noStrike">
                <a:solidFill>
                  <a:srgbClr val="6d2126"/>
                </a:solidFill>
                <a:latin typeface="Courier New"/>
                <a:ea typeface="Arial"/>
              </a:rPr>
              <a:t>ladění</a:t>
            </a:r>
            <a:endParaRPr b="0" lang="cs-CZ" sz="2200" spc="-1" strike="noStrike">
              <a:latin typeface="Arial"/>
            </a:endParaRPr>
          </a:p>
          <a:p>
            <a:pPr marL="230400">
              <a:lnSpc>
                <a:spcPct val="100000"/>
              </a:lnSpc>
            </a:pPr>
            <a:r>
              <a:rPr b="1" lang="cs-CZ" sz="2200" spc="-1" strike="noStrike">
                <a:solidFill>
                  <a:srgbClr val="6d2126"/>
                </a:solidFill>
                <a:latin typeface="Courier New"/>
                <a:ea typeface="Arial"/>
              </a:rPr>
              <a:t>               </a:t>
            </a:r>
            <a:r>
              <a:rPr b="1" lang="cs-CZ" sz="2200" spc="-1" strike="noStrike">
                <a:solidFill>
                  <a:srgbClr val="6d2126"/>
                </a:solidFill>
                <a:latin typeface="Courier New"/>
                <a:ea typeface="Arial"/>
              </a:rPr>
              <a:t>sítě</a:t>
            </a:r>
            <a:endParaRPr b="0" lang="cs-CZ" sz="2200" spc="-1" strike="noStrike">
              <a:latin typeface="Arial"/>
            </a:endParaRPr>
          </a:p>
          <a:p>
            <a:pPr marL="230400" algn="ctr">
              <a:lnSpc>
                <a:spcPct val="100000"/>
              </a:lnSpc>
            </a:pPr>
            <a:endParaRPr b="0" lang="cs-CZ" sz="2200" spc="-1" strike="noStrike">
              <a:latin typeface="Arial"/>
            </a:endParaRPr>
          </a:p>
          <a:p>
            <a:pPr marL="230400" algn="ctr">
              <a:lnSpc>
                <a:spcPct val="100000"/>
              </a:lnSpc>
            </a:pPr>
            <a:r>
              <a:rPr b="1" lang="cs-CZ" sz="1800" spc="-1" strike="noStrike">
                <a:solidFill>
                  <a:srgbClr val="6d2126"/>
                </a:solidFill>
                <a:latin typeface="Courier New"/>
                <a:ea typeface="Arial"/>
              </a:rPr>
              <a:t>Václav Nesvadba  Faster_3.0 </a:t>
            </a:r>
            <a:endParaRPr b="0" lang="cs-CZ" sz="1800" spc="-1" strike="noStrike">
              <a:latin typeface="Arial"/>
            </a:endParaRPr>
          </a:p>
          <a:p>
            <a:pPr marL="230400"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204840" y="-18360"/>
            <a:ext cx="8751960" cy="56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509e31"/>
                </a:solidFill>
                <a:latin typeface="Arial"/>
                <a:ea typeface="Arial"/>
              </a:rPr>
              <a:t> </a:t>
            </a:r>
            <a:endParaRPr b="0" lang="cs-CZ" sz="2800" spc="-1" strike="noStrike">
              <a:latin typeface="Arial"/>
            </a:endParaRPr>
          </a:p>
        </p:txBody>
      </p:sp>
      <p:pic>
        <p:nvPicPr>
          <p:cNvPr id="166" name="Picture 9" descr=""/>
          <p:cNvPicPr/>
          <p:nvPr/>
        </p:nvPicPr>
        <p:blipFill>
          <a:blip r:embed="rId1"/>
          <a:stretch/>
        </p:blipFill>
        <p:spPr>
          <a:xfrm>
            <a:off x="6655680" y="29160"/>
            <a:ext cx="2238480" cy="447120"/>
          </a:xfrm>
          <a:prstGeom prst="rect">
            <a:avLst/>
          </a:prstGeom>
          <a:ln>
            <a:noFill/>
          </a:ln>
        </p:spPr>
      </p:pic>
      <p:sp>
        <p:nvSpPr>
          <p:cNvPr id="167" name="CustomShape 2"/>
          <p:cNvSpPr/>
          <p:nvPr/>
        </p:nvSpPr>
        <p:spPr>
          <a:xfrm>
            <a:off x="274320" y="545760"/>
            <a:ext cx="8319960" cy="407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6d2126"/>
                </a:solidFill>
                <a:latin typeface="Courier New"/>
                <a:ea typeface="Arial"/>
              </a:rPr>
              <a:t>bird RC1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  </a:t>
            </a: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2x fullbgp table IPv4+IPv6 &lt; 500MB</a:t>
            </a:r>
            <a:r>
              <a:rPr b="1" lang="cs-CZ" sz="1800" spc="-1" strike="noStrike">
                <a:solidFill>
                  <a:srgbClr val="6d2126"/>
                </a:solidFill>
                <a:latin typeface="Courier New"/>
                <a:ea typeface="Arial"/>
              </a:rPr>
              <a:t>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/etc/bird/peers/zakaznici.bgp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  </a:t>
            </a: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protocol bgp c1_a { # peer C1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   </a:t>
            </a: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table fullbgp;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   </a:t>
            </a: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import limit 1100000 action block;# upstream   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   </a:t>
            </a: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...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   </a:t>
            </a: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import filter {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    </a:t>
            </a: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# custom 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    </a:t>
            </a: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bgp_community = add(bgp_community,(24641,65199));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      </a:t>
            </a: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if net = 22.33.98.0/24  then 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         </a:t>
            </a: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bgp_community = add(bgp_community,(24641,2001));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       </a:t>
            </a: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bgp_accept([55.66.188.48/28,22.33.98.0/24]);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       </a:t>
            </a: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bgp_reject(ALL);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      </a:t>
            </a: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};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   </a:t>
            </a: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... 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   </a:t>
            </a: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};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6d2126"/>
                </a:solidFill>
                <a:latin typeface="Arial"/>
                <a:ea typeface="Arial"/>
              </a:rPr>
              <a:t> 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6d2126"/>
                </a:solidFill>
                <a:latin typeface="Arial"/>
                <a:ea typeface="Arial"/>
              </a:rPr>
              <a:t>     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600" spc="-1" strike="noStrike">
                <a:solidFill>
                  <a:srgbClr val="3465a4"/>
                </a:solidFill>
                <a:latin typeface="Arial"/>
                <a:ea typeface="Arial"/>
              </a:rPr>
              <a:t>  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6d2126"/>
                </a:solidFill>
                <a:latin typeface="Arial"/>
                <a:ea typeface="Arial"/>
              </a:rPr>
              <a:t>       </a:t>
            </a:r>
            <a:endParaRPr b="0" lang="cs-CZ" sz="1600" spc="-1" strike="noStrike">
              <a:latin typeface="Arial"/>
            </a:endParaRPr>
          </a:p>
          <a:p>
            <a:pPr marL="228600"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</p:txBody>
      </p:sp>
      <p:sp>
        <p:nvSpPr>
          <p:cNvPr id="168" name="CustomShape 3"/>
          <p:cNvSpPr/>
          <p:nvPr/>
        </p:nvSpPr>
        <p:spPr>
          <a:xfrm>
            <a:off x="204840" y="-91440"/>
            <a:ext cx="8751960" cy="56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cs-CZ" sz="2000" spc="-1" strike="noStrike">
                <a:solidFill>
                  <a:srgbClr val="6d2126"/>
                </a:solidFill>
                <a:latin typeface="Courier New"/>
                <a:ea typeface="Arial"/>
              </a:rPr>
              <a:t>zvýšit dostupnost – FULL BGP      </a:t>
            </a:r>
            <a:r>
              <a:rPr b="0" lang="cs-CZ" sz="2800" spc="-1" strike="noStrike">
                <a:solidFill>
                  <a:srgbClr val="6d2126"/>
                </a:solidFill>
                <a:latin typeface="Arial"/>
                <a:ea typeface="Arial"/>
              </a:rPr>
              <a:t>  </a:t>
            </a:r>
            <a:r>
              <a:rPr b="0" lang="cs-CZ" sz="2800" spc="-1" strike="noStrike">
                <a:solidFill>
                  <a:srgbClr val="3465a4"/>
                </a:solidFill>
                <a:latin typeface="Arial"/>
                <a:ea typeface="Arial"/>
              </a:rPr>
              <a:t> </a:t>
            </a:r>
            <a:endParaRPr b="0" lang="cs-CZ" sz="2800" spc="-1" strike="noStrike">
              <a:latin typeface="Arial"/>
            </a:endParaRPr>
          </a:p>
        </p:txBody>
      </p:sp>
      <p:pic>
        <p:nvPicPr>
          <p:cNvPr id="169" name="" descr=""/>
          <p:cNvPicPr/>
          <p:nvPr/>
        </p:nvPicPr>
        <p:blipFill>
          <a:blip r:embed="rId2"/>
          <a:srcRect l="12121" t="15909" r="6082" b="15918"/>
          <a:stretch/>
        </p:blipFill>
        <p:spPr>
          <a:xfrm>
            <a:off x="6127200" y="545760"/>
            <a:ext cx="2467080" cy="2741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204840" y="-18360"/>
            <a:ext cx="8751960" cy="56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509e31"/>
                </a:solidFill>
                <a:latin typeface="Arial"/>
                <a:ea typeface="Arial"/>
              </a:rPr>
              <a:t> </a:t>
            </a:r>
            <a:endParaRPr b="0" lang="cs-CZ" sz="2800" spc="-1" strike="noStrike">
              <a:latin typeface="Arial"/>
            </a:endParaRPr>
          </a:p>
        </p:txBody>
      </p:sp>
      <p:pic>
        <p:nvPicPr>
          <p:cNvPr id="171" name="Picture 9" descr=""/>
          <p:cNvPicPr/>
          <p:nvPr/>
        </p:nvPicPr>
        <p:blipFill>
          <a:blip r:embed="rId1"/>
          <a:stretch/>
        </p:blipFill>
        <p:spPr>
          <a:xfrm>
            <a:off x="6655680" y="29160"/>
            <a:ext cx="2238480" cy="447120"/>
          </a:xfrm>
          <a:prstGeom prst="rect">
            <a:avLst/>
          </a:prstGeom>
          <a:ln>
            <a:noFill/>
          </a:ln>
        </p:spPr>
      </p:pic>
      <p:sp>
        <p:nvSpPr>
          <p:cNvPr id="172" name="CustomShape 2"/>
          <p:cNvSpPr/>
          <p:nvPr/>
        </p:nvSpPr>
        <p:spPr>
          <a:xfrm>
            <a:off x="274320" y="545760"/>
            <a:ext cx="8319960" cy="407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6d2126"/>
                </a:solidFill>
                <a:latin typeface="Courier New"/>
                <a:ea typeface="Arial"/>
              </a:rPr>
              <a:t>bird RC1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6d2126"/>
                </a:solidFill>
                <a:latin typeface="Courier New"/>
                <a:ea typeface="Arial"/>
              </a:rPr>
              <a:t> 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/etc/bird/peers/fullbgp.table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  </a:t>
            </a: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# vymena rout mezi VRF 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  </a:t>
            </a: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table fullbgp;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   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  </a:t>
            </a: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protocol pipe fullbgp_pipe { 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      </a:t>
            </a: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peer table fullbgp;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      </a:t>
            </a: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# export filtruje z main do peer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      </a:t>
            </a: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export filter {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          </a:t>
            </a: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reject;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      </a:t>
            </a: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};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      </a:t>
            </a: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# import filtruje z peer do main 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      </a:t>
            </a: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import filter {  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       </a:t>
            </a: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if  bgp_community  ~[(24641,65199)] then accept ; else  reject;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      </a:t>
            </a: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};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  </a:t>
            </a: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}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6d2126"/>
                </a:solidFill>
                <a:latin typeface="Courier New"/>
                <a:ea typeface="Arial"/>
              </a:rPr>
              <a:t> 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6d2126"/>
                </a:solidFill>
                <a:latin typeface="Arial"/>
                <a:ea typeface="Arial"/>
              </a:rPr>
              <a:t> 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6d2126"/>
                </a:solidFill>
                <a:latin typeface="Arial"/>
                <a:ea typeface="Arial"/>
              </a:rPr>
              <a:t>     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600" spc="-1" strike="noStrike">
                <a:solidFill>
                  <a:srgbClr val="3465a4"/>
                </a:solidFill>
                <a:latin typeface="Arial"/>
                <a:ea typeface="Arial"/>
              </a:rPr>
              <a:t>  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6d2126"/>
                </a:solidFill>
                <a:latin typeface="Arial"/>
                <a:ea typeface="Arial"/>
              </a:rPr>
              <a:t>       </a:t>
            </a:r>
            <a:endParaRPr b="0" lang="cs-CZ" sz="1600" spc="-1" strike="noStrike">
              <a:latin typeface="Arial"/>
            </a:endParaRPr>
          </a:p>
          <a:p>
            <a:pPr marL="228600"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</p:txBody>
      </p:sp>
      <p:sp>
        <p:nvSpPr>
          <p:cNvPr id="173" name="CustomShape 3"/>
          <p:cNvSpPr/>
          <p:nvPr/>
        </p:nvSpPr>
        <p:spPr>
          <a:xfrm>
            <a:off x="204840" y="-91440"/>
            <a:ext cx="8751960" cy="56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cs-CZ" sz="2000" spc="-1" strike="noStrike">
                <a:solidFill>
                  <a:srgbClr val="6d2126"/>
                </a:solidFill>
                <a:latin typeface="Courier New"/>
                <a:ea typeface="Arial"/>
              </a:rPr>
              <a:t>zvýšit dostupnost – FULL BGP      </a:t>
            </a:r>
            <a:r>
              <a:rPr b="0" lang="cs-CZ" sz="2800" spc="-1" strike="noStrike">
                <a:solidFill>
                  <a:srgbClr val="6d2126"/>
                </a:solidFill>
                <a:latin typeface="Arial"/>
                <a:ea typeface="Arial"/>
              </a:rPr>
              <a:t>  </a:t>
            </a:r>
            <a:r>
              <a:rPr b="0" lang="cs-CZ" sz="2800" spc="-1" strike="noStrike">
                <a:solidFill>
                  <a:srgbClr val="3465a4"/>
                </a:solidFill>
                <a:latin typeface="Arial"/>
                <a:ea typeface="Arial"/>
              </a:rPr>
              <a:t> </a:t>
            </a:r>
            <a:endParaRPr b="0" lang="cs-CZ" sz="2800" spc="-1" strike="noStrike">
              <a:latin typeface="Arial"/>
            </a:endParaRPr>
          </a:p>
        </p:txBody>
      </p:sp>
      <p:pic>
        <p:nvPicPr>
          <p:cNvPr id="174" name="" descr=""/>
          <p:cNvPicPr/>
          <p:nvPr/>
        </p:nvPicPr>
        <p:blipFill>
          <a:blip r:embed="rId2"/>
          <a:srcRect l="12121" t="15909" r="6082" b="15918"/>
          <a:stretch/>
        </p:blipFill>
        <p:spPr>
          <a:xfrm>
            <a:off x="6127200" y="545760"/>
            <a:ext cx="2467080" cy="2741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204840" y="-18360"/>
            <a:ext cx="8751960" cy="56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509e31"/>
                </a:solidFill>
                <a:latin typeface="Arial"/>
                <a:ea typeface="Arial"/>
              </a:rPr>
              <a:t> </a:t>
            </a:r>
            <a:endParaRPr b="0" lang="cs-CZ" sz="2800" spc="-1" strike="noStrike">
              <a:latin typeface="Arial"/>
            </a:endParaRPr>
          </a:p>
        </p:txBody>
      </p:sp>
      <p:pic>
        <p:nvPicPr>
          <p:cNvPr id="176" name="Picture 9" descr=""/>
          <p:cNvPicPr/>
          <p:nvPr/>
        </p:nvPicPr>
        <p:blipFill>
          <a:blip r:embed="rId1"/>
          <a:stretch/>
        </p:blipFill>
        <p:spPr>
          <a:xfrm>
            <a:off x="6655680" y="29160"/>
            <a:ext cx="2238480" cy="447120"/>
          </a:xfrm>
          <a:prstGeom prst="rect">
            <a:avLst/>
          </a:prstGeom>
          <a:ln>
            <a:noFill/>
          </a:ln>
        </p:spPr>
      </p:pic>
      <p:sp>
        <p:nvSpPr>
          <p:cNvPr id="177" name="CustomShape 2"/>
          <p:cNvSpPr/>
          <p:nvPr/>
        </p:nvSpPr>
        <p:spPr>
          <a:xfrm>
            <a:off x="274320" y="545760"/>
            <a:ext cx="8319960" cy="407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výpadek konektivity upstreamu a defaultgw se pořád propaguje?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  </a:t>
            </a: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bird: if ( fullbgp route count &gt; X ) = propaguji defaultgw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problémy s větším počtem RTBH do některých upstreamů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  </a:t>
            </a: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f_magnet: advertise /24 do lepšího upstreamu + RTBH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interní statistika bajty/pakety/toky, nárust &gt; 250% = DDoS </a:t>
            </a:r>
            <a:endParaRPr b="0" lang="cs-CZ" sz="1600" spc="-1" strike="noStrike">
              <a:latin typeface="Arial"/>
            </a:endParaRPr>
          </a:p>
          <a:p>
            <a:pPr marL="228600">
              <a:lnSpc>
                <a:spcPct val="100000"/>
              </a:lnSpc>
            </a:pP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f_rtbh_api: automaticky RTBH + ovládání přes dohled</a:t>
            </a:r>
            <a:endParaRPr b="0" lang="cs-CZ" sz="1600" spc="-1" strike="noStrike">
              <a:latin typeface="Arial"/>
            </a:endParaRPr>
          </a:p>
          <a:p>
            <a:pPr marL="228600"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  <a:p>
            <a:pPr marL="228600"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</p:txBody>
      </p:sp>
      <p:sp>
        <p:nvSpPr>
          <p:cNvPr id="178" name="CustomShape 3"/>
          <p:cNvSpPr/>
          <p:nvPr/>
        </p:nvSpPr>
        <p:spPr>
          <a:xfrm>
            <a:off x="204840" y="-91440"/>
            <a:ext cx="8751960" cy="56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cs-CZ" sz="2000" spc="-1" strike="noStrike">
                <a:solidFill>
                  <a:srgbClr val="6d2126"/>
                </a:solidFill>
                <a:latin typeface="Courier New"/>
                <a:ea typeface="Arial"/>
              </a:rPr>
              <a:t>zvýšit dostupnost – more ...     </a:t>
            </a:r>
            <a:r>
              <a:rPr b="0" lang="cs-CZ" sz="2800" spc="-1" strike="noStrike">
                <a:solidFill>
                  <a:srgbClr val="6d2126"/>
                </a:solidFill>
                <a:latin typeface="Arial"/>
                <a:ea typeface="Arial"/>
              </a:rPr>
              <a:t>  </a:t>
            </a:r>
            <a:r>
              <a:rPr b="0" lang="cs-CZ" sz="2800" spc="-1" strike="noStrike">
                <a:solidFill>
                  <a:srgbClr val="3465a4"/>
                </a:solidFill>
                <a:latin typeface="Arial"/>
                <a:ea typeface="Arial"/>
              </a:rPr>
              <a:t> </a:t>
            </a:r>
            <a:endParaRPr b="0" lang="cs-CZ" sz="2800" spc="-1" strike="noStrike"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204840" y="-18360"/>
            <a:ext cx="8751960" cy="56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509e31"/>
                </a:solidFill>
                <a:latin typeface="Arial"/>
                <a:ea typeface="Arial"/>
              </a:rPr>
              <a:t> </a:t>
            </a:r>
            <a:endParaRPr b="0" lang="cs-CZ" sz="2800" spc="-1" strike="noStrike">
              <a:latin typeface="Arial"/>
            </a:endParaRPr>
          </a:p>
        </p:txBody>
      </p:sp>
      <p:pic>
        <p:nvPicPr>
          <p:cNvPr id="180" name="Picture 9" descr=""/>
          <p:cNvPicPr/>
          <p:nvPr/>
        </p:nvPicPr>
        <p:blipFill>
          <a:blip r:embed="rId1"/>
          <a:stretch/>
        </p:blipFill>
        <p:spPr>
          <a:xfrm>
            <a:off x="6655680" y="29160"/>
            <a:ext cx="2238480" cy="447120"/>
          </a:xfrm>
          <a:prstGeom prst="rect">
            <a:avLst/>
          </a:prstGeom>
          <a:ln>
            <a:noFill/>
          </a:ln>
        </p:spPr>
      </p:pic>
      <p:sp>
        <p:nvSpPr>
          <p:cNvPr id="181" name="CustomShape 2"/>
          <p:cNvSpPr/>
          <p:nvPr/>
        </p:nvSpPr>
        <p:spPr>
          <a:xfrm>
            <a:off x="204840" y="-91440"/>
            <a:ext cx="8751960" cy="56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cs-CZ" sz="2000" spc="-1" strike="noStrike">
                <a:solidFill>
                  <a:srgbClr val="6d2126"/>
                </a:solidFill>
                <a:latin typeface="Courier New"/>
                <a:ea typeface="Arial"/>
              </a:rPr>
              <a:t>open source HW      </a:t>
            </a:r>
            <a:r>
              <a:rPr b="0" lang="cs-CZ" sz="2800" spc="-1" strike="noStrike">
                <a:solidFill>
                  <a:srgbClr val="6d2126"/>
                </a:solidFill>
                <a:latin typeface="Arial"/>
                <a:ea typeface="Arial"/>
              </a:rPr>
              <a:t>  </a:t>
            </a:r>
            <a:r>
              <a:rPr b="0" lang="cs-CZ" sz="2800" spc="-1" strike="noStrike">
                <a:solidFill>
                  <a:srgbClr val="3465a4"/>
                </a:solidFill>
                <a:latin typeface="Arial"/>
                <a:ea typeface="Arial"/>
              </a:rPr>
              <a:t> </a:t>
            </a:r>
            <a:endParaRPr b="0" lang="cs-CZ" sz="2800" spc="-1" strike="noStrike">
              <a:latin typeface="Arial"/>
            </a:endParaRPr>
          </a:p>
        </p:txBody>
      </p:sp>
      <p:pic>
        <p:nvPicPr>
          <p:cNvPr id="182" name="" descr=""/>
          <p:cNvPicPr/>
          <p:nvPr/>
        </p:nvPicPr>
        <p:blipFill>
          <a:blip r:embed="rId2"/>
          <a:srcRect l="36284" t="22740" r="7" b="745"/>
          <a:stretch/>
        </p:blipFill>
        <p:spPr>
          <a:xfrm>
            <a:off x="2934360" y="548640"/>
            <a:ext cx="2826000" cy="4480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69" descr=""/>
          <p:cNvPicPr/>
          <p:nvPr/>
        </p:nvPicPr>
        <p:blipFill>
          <a:blip r:embed="rId1"/>
          <a:stretch/>
        </p:blipFill>
        <p:spPr>
          <a:xfrm>
            <a:off x="432000" y="195840"/>
            <a:ext cx="8349480" cy="4692960"/>
          </a:xfrm>
          <a:prstGeom prst="rect">
            <a:avLst/>
          </a:prstGeom>
          <a:ln>
            <a:noFill/>
          </a:ln>
        </p:spPr>
      </p:pic>
      <p:sp>
        <p:nvSpPr>
          <p:cNvPr id="184" name="CustomShape 1"/>
          <p:cNvSpPr/>
          <p:nvPr/>
        </p:nvSpPr>
        <p:spPr>
          <a:xfrm>
            <a:off x="1419120" y="1596240"/>
            <a:ext cx="1936080" cy="31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CustomShape 2"/>
          <p:cNvSpPr/>
          <p:nvPr/>
        </p:nvSpPr>
        <p:spPr>
          <a:xfrm rot="21450000">
            <a:off x="2529720" y="3304080"/>
            <a:ext cx="3389400" cy="71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cs-CZ" sz="2000" spc="-1" strike="noStrike">
                <a:solidFill>
                  <a:srgbClr val="ffffff"/>
                </a:solidFill>
                <a:latin typeface="Courier New"/>
                <a:ea typeface="Arial"/>
              </a:rPr>
              <a:t> </a:t>
            </a:r>
            <a:r>
              <a:rPr b="1" lang="cs-CZ" sz="2000" spc="-1" strike="noStrike">
                <a:solidFill>
                  <a:srgbClr val="ffffff"/>
                </a:solidFill>
                <a:latin typeface="Courier New"/>
                <a:ea typeface="Arial"/>
              </a:rPr>
              <a:t>venca@faster.cz</a:t>
            </a:r>
            <a:r>
              <a:rPr b="1" lang="cs-CZ" sz="4000" spc="-1" strike="noStrike">
                <a:solidFill>
                  <a:srgbClr val="ffffff"/>
                </a:solidFill>
                <a:latin typeface="Courier New"/>
                <a:ea typeface="Arial"/>
              </a:rPr>
              <a:t> </a:t>
            </a:r>
            <a:endParaRPr b="0" lang="cs-CZ" sz="4000" spc="-1" strike="noStrike">
              <a:latin typeface="Arial"/>
            </a:endParaRPr>
          </a:p>
        </p:txBody>
      </p:sp>
      <p:pic>
        <p:nvPicPr>
          <p:cNvPr id="186" name="" descr=""/>
          <p:cNvPicPr/>
          <p:nvPr/>
        </p:nvPicPr>
        <p:blipFill>
          <a:blip r:embed="rId2"/>
          <a:stretch/>
        </p:blipFill>
        <p:spPr>
          <a:xfrm>
            <a:off x="4023360" y="2073960"/>
            <a:ext cx="1003320" cy="1125360"/>
          </a:xfrm>
          <a:prstGeom prst="rect">
            <a:avLst/>
          </a:prstGeom>
          <a:ln>
            <a:noFill/>
          </a:ln>
        </p:spPr>
      </p:pic>
      <p:sp>
        <p:nvSpPr>
          <p:cNvPr id="187" name="CustomShape 3"/>
          <p:cNvSpPr/>
          <p:nvPr/>
        </p:nvSpPr>
        <p:spPr>
          <a:xfrm>
            <a:off x="3931920" y="1554480"/>
            <a:ext cx="1365120" cy="72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cs-CZ" sz="4000" spc="-1" strike="noStrike">
                <a:solidFill>
                  <a:srgbClr val="ffffff"/>
                </a:solidFill>
                <a:latin typeface="Courier New"/>
                <a:ea typeface="Arial"/>
              </a:rPr>
              <a:t>Q&amp;A </a:t>
            </a:r>
            <a:endParaRPr b="0" lang="cs-CZ" sz="4000" spc="-1" strike="noStrike"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204840" y="-18360"/>
            <a:ext cx="8751960" cy="56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509e31"/>
                </a:solidFill>
                <a:latin typeface="Arial"/>
                <a:ea typeface="Arial"/>
              </a:rPr>
              <a:t> </a:t>
            </a:r>
            <a:endParaRPr b="0" lang="cs-CZ" sz="2800" spc="-1" strike="noStrike">
              <a:latin typeface="Arial"/>
            </a:endParaRPr>
          </a:p>
        </p:txBody>
      </p:sp>
      <p:pic>
        <p:nvPicPr>
          <p:cNvPr id="118" name="Picture 9" descr=""/>
          <p:cNvPicPr/>
          <p:nvPr/>
        </p:nvPicPr>
        <p:blipFill>
          <a:blip r:embed="rId1"/>
          <a:stretch/>
        </p:blipFill>
        <p:spPr>
          <a:xfrm>
            <a:off x="6655680" y="29160"/>
            <a:ext cx="2238480" cy="447120"/>
          </a:xfrm>
          <a:prstGeom prst="rect">
            <a:avLst/>
          </a:prstGeom>
          <a:ln>
            <a:noFill/>
          </a:ln>
        </p:spPr>
      </p:pic>
      <p:sp>
        <p:nvSpPr>
          <p:cNvPr id="119" name="CustomShape 2"/>
          <p:cNvSpPr/>
          <p:nvPr/>
        </p:nvSpPr>
        <p:spPr>
          <a:xfrm>
            <a:off x="288000" y="760320"/>
            <a:ext cx="7206120" cy="407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6d2126"/>
                </a:solidFill>
                <a:latin typeface="Arial"/>
                <a:ea typeface="Arial"/>
              </a:rPr>
              <a:t>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6d2126"/>
                </a:solidFill>
                <a:latin typeface="Courier New"/>
                <a:ea typeface="Arial"/>
              </a:rPr>
              <a:t> </a:t>
            </a:r>
            <a:r>
              <a:rPr b="1" lang="cs-CZ" sz="1800" spc="-1" strike="noStrike">
                <a:solidFill>
                  <a:srgbClr val="6d2126"/>
                </a:solidFill>
                <a:latin typeface="Courier New"/>
                <a:ea typeface="Arial"/>
              </a:rPr>
              <a:t>pokročilé 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6d2126"/>
                </a:solidFill>
                <a:latin typeface="Courier New"/>
                <a:ea typeface="Arial"/>
              </a:rPr>
              <a:t>     </a:t>
            </a:r>
            <a:r>
              <a:rPr b="1" lang="cs-CZ" sz="1800" spc="-1" strike="noStrike">
                <a:solidFill>
                  <a:srgbClr val="6d2126"/>
                </a:solidFill>
                <a:latin typeface="Courier New"/>
                <a:ea typeface="Arial"/>
              </a:rPr>
              <a:t>- juniper ...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6d2126"/>
                </a:solidFill>
                <a:latin typeface="Courier New"/>
                <a:ea typeface="Arial"/>
              </a:rPr>
              <a:t> </a:t>
            </a:r>
            <a:r>
              <a:rPr b="1" lang="cs-CZ" sz="1800" spc="-1" strike="noStrike">
                <a:solidFill>
                  <a:srgbClr val="6d2126"/>
                </a:solidFill>
                <a:latin typeface="Courier New"/>
                <a:ea typeface="Arial"/>
              </a:rPr>
              <a:t>jednoduché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6d2126"/>
                </a:solidFill>
                <a:latin typeface="Courier New"/>
                <a:ea typeface="Arial"/>
              </a:rPr>
              <a:t>     </a:t>
            </a:r>
            <a:r>
              <a:rPr b="1" lang="cs-CZ" sz="1800" spc="-1" strike="noStrike">
                <a:solidFill>
                  <a:srgbClr val="6d2126"/>
                </a:solidFill>
                <a:latin typeface="Courier New"/>
                <a:ea typeface="Arial"/>
              </a:rPr>
              <a:t>- mikrotik ...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6d2126"/>
                </a:solidFill>
                <a:latin typeface="Courier New"/>
                <a:ea typeface="Arial"/>
              </a:rPr>
              <a:t> </a:t>
            </a:r>
            <a:r>
              <a:rPr b="1" lang="cs-CZ" sz="1800" spc="-1" strike="noStrike">
                <a:solidFill>
                  <a:srgbClr val="6d2126"/>
                </a:solidFill>
                <a:latin typeface="Courier New"/>
                <a:ea typeface="Arial"/>
              </a:rPr>
              <a:t>otevřený HW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6d2126"/>
                </a:solidFill>
                <a:latin typeface="Courier New"/>
                <a:ea typeface="Arial"/>
              </a:rPr>
              <a:t>     </a:t>
            </a:r>
            <a:r>
              <a:rPr b="1" lang="cs-CZ" sz="1800" spc="-1" strike="noStrike">
                <a:solidFill>
                  <a:srgbClr val="6d2126"/>
                </a:solidFill>
                <a:latin typeface="Courier New"/>
                <a:ea typeface="Arial"/>
              </a:rPr>
              <a:t>- whitebox + (cumulus)linux + BIRD ... 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6d2126"/>
                </a:solidFill>
                <a:latin typeface="Courier New"/>
                <a:ea typeface="Arial"/>
              </a:rPr>
              <a:t> </a:t>
            </a:r>
            <a:r>
              <a:rPr b="1" lang="cs-CZ" sz="1800" spc="-1" strike="noStrike">
                <a:solidFill>
                  <a:srgbClr val="6d2126"/>
                </a:solidFill>
                <a:latin typeface="Courier New"/>
                <a:ea typeface="Arial"/>
              </a:rPr>
              <a:t>vlastní HW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6d2126"/>
                </a:solidFill>
                <a:latin typeface="Courier New"/>
                <a:ea typeface="Arial"/>
              </a:rPr>
              <a:t>     </a:t>
            </a:r>
            <a:r>
              <a:rPr b="1" lang="cs-CZ" sz="1800" spc="-1" strike="noStrike">
                <a:solidFill>
                  <a:srgbClr val="6d2126"/>
                </a:solidFill>
                <a:latin typeface="Courier New"/>
                <a:ea typeface="Arial"/>
              </a:rPr>
              <a:t>- unipi.technology PLC/IoT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6d2126"/>
                </a:solidFill>
                <a:latin typeface="Courier New"/>
                <a:ea typeface="Arial"/>
              </a:rPr>
              <a:t> </a:t>
            </a:r>
            <a:r>
              <a:rPr b="1" lang="cs-CZ" sz="1800" spc="-1" strike="noStrike">
                <a:solidFill>
                  <a:srgbClr val="6d2126"/>
                </a:solidFill>
                <a:latin typeface="Courier New"/>
                <a:ea typeface="Arial"/>
              </a:rPr>
              <a:t>open source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6d2126"/>
                </a:solidFill>
                <a:latin typeface="Courier New"/>
                <a:ea typeface="Arial"/>
              </a:rPr>
              <a:t>   </a:t>
            </a:r>
            <a:r>
              <a:rPr b="1" lang="cs-CZ" sz="1800" spc="-1" strike="noStrike">
                <a:solidFill>
                  <a:srgbClr val="6d2126"/>
                </a:solidFill>
                <a:latin typeface="Courier New"/>
                <a:ea typeface="Arial"/>
              </a:rPr>
              <a:t>- linux, freebsd, openvswitch ...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6d2126"/>
                </a:solidFill>
                <a:latin typeface="Arial"/>
                <a:ea typeface="Arial"/>
              </a:rPr>
              <a:t> 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6d2126"/>
                </a:solidFill>
                <a:latin typeface="Arial"/>
                <a:ea typeface="Arial"/>
              </a:rPr>
              <a:t>     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600" spc="-1" strike="noStrike">
                <a:solidFill>
                  <a:srgbClr val="3465a4"/>
                </a:solidFill>
                <a:latin typeface="Arial"/>
                <a:ea typeface="Arial"/>
              </a:rPr>
              <a:t>  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6d2126"/>
                </a:solidFill>
                <a:latin typeface="Arial"/>
                <a:ea typeface="Arial"/>
              </a:rPr>
              <a:t>       </a:t>
            </a:r>
            <a:endParaRPr b="0" lang="cs-CZ" sz="1600" spc="-1" strike="noStrike">
              <a:latin typeface="Arial"/>
            </a:endParaRPr>
          </a:p>
          <a:p>
            <a:pPr marL="228600"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</p:txBody>
      </p:sp>
      <p:sp>
        <p:nvSpPr>
          <p:cNvPr id="120" name="CustomShape 3"/>
          <p:cNvSpPr/>
          <p:nvPr/>
        </p:nvSpPr>
        <p:spPr>
          <a:xfrm>
            <a:off x="204840" y="-91440"/>
            <a:ext cx="8751960" cy="56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cs-CZ" sz="2000" spc="-1" strike="noStrike">
                <a:solidFill>
                  <a:srgbClr val="6d2126"/>
                </a:solidFill>
                <a:latin typeface="Courier New"/>
                <a:ea typeface="Arial"/>
              </a:rPr>
              <a:t>použité technologie     </a:t>
            </a:r>
            <a:r>
              <a:rPr b="0" lang="cs-CZ" sz="2800" spc="-1" strike="noStrike">
                <a:solidFill>
                  <a:srgbClr val="6d2126"/>
                </a:solidFill>
                <a:latin typeface="Arial"/>
                <a:ea typeface="Arial"/>
              </a:rPr>
              <a:t>  </a:t>
            </a:r>
            <a:r>
              <a:rPr b="0" lang="cs-CZ" sz="2800" spc="-1" strike="noStrike">
                <a:solidFill>
                  <a:srgbClr val="3465a4"/>
                </a:solidFill>
                <a:latin typeface="Arial"/>
                <a:ea typeface="Arial"/>
              </a:rPr>
              <a:t> </a:t>
            </a:r>
            <a:endParaRPr b="0" lang="cs-CZ" sz="2800" spc="-1" strike="noStrike">
              <a:latin typeface="Arial"/>
            </a:endParaRPr>
          </a:p>
        </p:txBody>
      </p:sp>
      <p:pic>
        <p:nvPicPr>
          <p:cNvPr id="121" name="" descr=""/>
          <p:cNvPicPr/>
          <p:nvPr/>
        </p:nvPicPr>
        <p:blipFill>
          <a:blip r:embed="rId2"/>
          <a:srcRect l="0" t="11951" r="0" b="6850"/>
          <a:stretch/>
        </p:blipFill>
        <p:spPr>
          <a:xfrm rot="5400000">
            <a:off x="5978880" y="1972080"/>
            <a:ext cx="3565080" cy="2170440"/>
          </a:xfrm>
          <a:prstGeom prst="rect">
            <a:avLst/>
          </a:prstGeom>
          <a:ln>
            <a:noFill/>
          </a:ln>
        </p:spPr>
      </p:pic>
      <p:sp>
        <p:nvSpPr>
          <p:cNvPr id="122" name="CustomShape 4"/>
          <p:cNvSpPr/>
          <p:nvPr/>
        </p:nvSpPr>
        <p:spPr>
          <a:xfrm>
            <a:off x="7498080" y="1274760"/>
            <a:ext cx="181800" cy="181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97" y="0"/>
                </a:moveTo>
                <a:lnTo>
                  <a:pt x="8278" y="8256"/>
                </a:lnTo>
                <a:lnTo>
                  <a:pt x="0" y="8256"/>
                </a:lnTo>
                <a:lnTo>
                  <a:pt x="6722" y="13405"/>
                </a:lnTo>
                <a:lnTo>
                  <a:pt x="4198" y="21600"/>
                </a:lnTo>
                <a:lnTo>
                  <a:pt x="10797" y="16580"/>
                </a:lnTo>
                <a:lnTo>
                  <a:pt x="17401" y="21600"/>
                </a:lnTo>
                <a:lnTo>
                  <a:pt x="14878" y="13405"/>
                </a:lnTo>
                <a:lnTo>
                  <a:pt x="21600" y="8256"/>
                </a:lnTo>
                <a:lnTo>
                  <a:pt x="13321" y="8256"/>
                </a:lnTo>
                <a:lnTo>
                  <a:pt x="10797" y="0"/>
                </a:lnTo>
                <a:close/>
              </a:path>
            </a:pathLst>
          </a:custGeom>
          <a:solidFill>
            <a:srgbClr val="fff200"/>
          </a:solidFill>
          <a:ln>
            <a:solidFill>
              <a:srgbClr val="fff9ae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CustomShape 5"/>
          <p:cNvSpPr/>
          <p:nvPr/>
        </p:nvSpPr>
        <p:spPr>
          <a:xfrm>
            <a:off x="7700760" y="2031480"/>
            <a:ext cx="181800" cy="181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97" y="0"/>
                </a:moveTo>
                <a:lnTo>
                  <a:pt x="8278" y="8256"/>
                </a:lnTo>
                <a:lnTo>
                  <a:pt x="0" y="8256"/>
                </a:lnTo>
                <a:lnTo>
                  <a:pt x="6722" y="13405"/>
                </a:lnTo>
                <a:lnTo>
                  <a:pt x="4198" y="21600"/>
                </a:lnTo>
                <a:lnTo>
                  <a:pt x="10797" y="16580"/>
                </a:lnTo>
                <a:lnTo>
                  <a:pt x="17401" y="21600"/>
                </a:lnTo>
                <a:lnTo>
                  <a:pt x="14878" y="13405"/>
                </a:lnTo>
                <a:lnTo>
                  <a:pt x="21600" y="8256"/>
                </a:lnTo>
                <a:lnTo>
                  <a:pt x="13321" y="8256"/>
                </a:lnTo>
                <a:lnTo>
                  <a:pt x="10797" y="0"/>
                </a:lnTo>
                <a:close/>
              </a:path>
            </a:pathLst>
          </a:custGeom>
          <a:solidFill>
            <a:srgbClr val="fff200"/>
          </a:solidFill>
          <a:ln>
            <a:solidFill>
              <a:srgbClr val="fff9ae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CustomShape 6"/>
          <p:cNvSpPr/>
          <p:nvPr/>
        </p:nvSpPr>
        <p:spPr>
          <a:xfrm>
            <a:off x="8046720" y="3474720"/>
            <a:ext cx="181800" cy="181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97" y="0"/>
                </a:moveTo>
                <a:lnTo>
                  <a:pt x="8278" y="8256"/>
                </a:lnTo>
                <a:lnTo>
                  <a:pt x="0" y="8256"/>
                </a:lnTo>
                <a:lnTo>
                  <a:pt x="6722" y="13405"/>
                </a:lnTo>
                <a:lnTo>
                  <a:pt x="4198" y="21600"/>
                </a:lnTo>
                <a:lnTo>
                  <a:pt x="10797" y="16580"/>
                </a:lnTo>
                <a:lnTo>
                  <a:pt x="17401" y="21600"/>
                </a:lnTo>
                <a:lnTo>
                  <a:pt x="14878" y="13405"/>
                </a:lnTo>
                <a:lnTo>
                  <a:pt x="21600" y="8256"/>
                </a:lnTo>
                <a:lnTo>
                  <a:pt x="13321" y="8256"/>
                </a:lnTo>
                <a:lnTo>
                  <a:pt x="10797" y="0"/>
                </a:lnTo>
                <a:close/>
              </a:path>
            </a:pathLst>
          </a:custGeom>
          <a:solidFill>
            <a:srgbClr val="fff200"/>
          </a:solidFill>
          <a:ln>
            <a:solidFill>
              <a:srgbClr val="fff9ae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CustomShape 7"/>
          <p:cNvSpPr/>
          <p:nvPr/>
        </p:nvSpPr>
        <p:spPr>
          <a:xfrm>
            <a:off x="7288560" y="1666080"/>
            <a:ext cx="181800" cy="181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97" y="0"/>
                </a:moveTo>
                <a:lnTo>
                  <a:pt x="8278" y="8256"/>
                </a:lnTo>
                <a:lnTo>
                  <a:pt x="0" y="8256"/>
                </a:lnTo>
                <a:lnTo>
                  <a:pt x="6722" y="13405"/>
                </a:lnTo>
                <a:lnTo>
                  <a:pt x="4198" y="21600"/>
                </a:lnTo>
                <a:lnTo>
                  <a:pt x="10797" y="16580"/>
                </a:lnTo>
                <a:lnTo>
                  <a:pt x="17401" y="21600"/>
                </a:lnTo>
                <a:lnTo>
                  <a:pt x="14878" y="13405"/>
                </a:lnTo>
                <a:lnTo>
                  <a:pt x="21600" y="8256"/>
                </a:lnTo>
                <a:lnTo>
                  <a:pt x="13321" y="8256"/>
                </a:lnTo>
                <a:lnTo>
                  <a:pt x="10797" y="0"/>
                </a:lnTo>
                <a:close/>
              </a:path>
            </a:pathLst>
          </a:custGeom>
          <a:solidFill>
            <a:srgbClr val="fff200"/>
          </a:solidFill>
          <a:ln>
            <a:solidFill>
              <a:srgbClr val="fff9ae"/>
            </a:solidFill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204840" y="-18360"/>
            <a:ext cx="8751960" cy="56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509e31"/>
                </a:solidFill>
                <a:latin typeface="Arial"/>
                <a:ea typeface="Arial"/>
              </a:rPr>
              <a:t> </a:t>
            </a:r>
            <a:endParaRPr b="0" lang="cs-CZ" sz="2800" spc="-1" strike="noStrike">
              <a:latin typeface="Arial"/>
            </a:endParaRPr>
          </a:p>
        </p:txBody>
      </p:sp>
      <p:pic>
        <p:nvPicPr>
          <p:cNvPr id="127" name="Picture 9" descr=""/>
          <p:cNvPicPr/>
          <p:nvPr/>
        </p:nvPicPr>
        <p:blipFill>
          <a:blip r:embed="rId1"/>
          <a:stretch/>
        </p:blipFill>
        <p:spPr>
          <a:xfrm>
            <a:off x="6655680" y="29160"/>
            <a:ext cx="2238480" cy="447120"/>
          </a:xfrm>
          <a:prstGeom prst="rect">
            <a:avLst/>
          </a:prstGeom>
          <a:ln>
            <a:noFill/>
          </a:ln>
        </p:spPr>
      </p:pic>
      <p:sp>
        <p:nvSpPr>
          <p:cNvPr id="128" name="CustomShape 2"/>
          <p:cNvSpPr/>
          <p:nvPr/>
        </p:nvSpPr>
        <p:spPr>
          <a:xfrm>
            <a:off x="288000" y="545760"/>
            <a:ext cx="7206120" cy="407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6d2126"/>
                </a:solidFill>
                <a:latin typeface="Courier New"/>
                <a:ea typeface="Arial"/>
              </a:rPr>
              <a:t>peering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6d2126"/>
                </a:solidFill>
                <a:latin typeface="Courier New"/>
                <a:ea typeface="Arial"/>
              </a:rPr>
              <a:t>  </a:t>
            </a: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a.b.c.d/30 :(     a.b.c.d/31      a.b.c.d peer e.f.g.h</a:t>
            </a:r>
            <a:r>
              <a:rPr b="1" lang="cs-CZ" sz="1800" spc="-1" strike="noStrike">
                <a:solidFill>
                  <a:srgbClr val="6d2126"/>
                </a:solidFill>
                <a:latin typeface="Courier New"/>
                <a:ea typeface="Arial"/>
              </a:rPr>
              <a:t>  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6d2126"/>
                </a:solidFill>
                <a:latin typeface="Courier New"/>
                <a:ea typeface="Arial"/>
              </a:rPr>
              <a:t>  </a:t>
            </a:r>
            <a:r>
              <a:rPr b="1" lang="cs-CZ" sz="1800" spc="-1" strike="noStrike">
                <a:solidFill>
                  <a:srgbClr val="6d2126"/>
                </a:solidFill>
                <a:latin typeface="Courier New"/>
                <a:ea typeface="Arial"/>
              </a:rPr>
              <a:t>mikrotik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     </a:t>
            </a: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ADDRESS            NETWORK         INTERFACE      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     </a:t>
            </a: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10.20.188.169/32   10.20.188.168   combo1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  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6d2126"/>
                </a:solidFill>
                <a:latin typeface="Courier New"/>
                <a:ea typeface="Arial"/>
              </a:rPr>
              <a:t>  </a:t>
            </a:r>
            <a:r>
              <a:rPr b="1" lang="cs-CZ" sz="1800" spc="-1" strike="noStrike">
                <a:solidFill>
                  <a:srgbClr val="6d2126"/>
                </a:solidFill>
                <a:latin typeface="Courier New"/>
                <a:ea typeface="Arial"/>
              </a:rPr>
              <a:t>linux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6d2126"/>
                </a:solidFill>
                <a:latin typeface="Courier New"/>
                <a:ea typeface="Arial"/>
              </a:rPr>
              <a:t> </a:t>
            </a: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    </a:t>
            </a: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ip ad add 172.30.1.1 peer 172.30.1.128/29 dev swp1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     </a:t>
            </a: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echo 1 &gt;  /proc/sys/net/ipv4/conf/swp1/proxy_arp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     </a:t>
            </a: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ip ro fl type  broadcast dev swp1 src \   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      </a:t>
            </a: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172.30.1.1  table local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     </a:t>
            </a: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# Nezkoušet na IPv6 !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 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6d2126"/>
                </a:solidFill>
                <a:latin typeface="Arial"/>
                <a:ea typeface="Arial"/>
              </a:rPr>
              <a:t> 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6d2126"/>
                </a:solidFill>
                <a:latin typeface="Arial"/>
                <a:ea typeface="Arial"/>
              </a:rPr>
              <a:t>     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600" spc="-1" strike="noStrike">
                <a:solidFill>
                  <a:srgbClr val="3465a4"/>
                </a:solidFill>
                <a:latin typeface="Arial"/>
                <a:ea typeface="Arial"/>
              </a:rPr>
              <a:t>  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6d2126"/>
                </a:solidFill>
                <a:latin typeface="Arial"/>
                <a:ea typeface="Arial"/>
              </a:rPr>
              <a:t>       </a:t>
            </a:r>
            <a:endParaRPr b="0" lang="cs-CZ" sz="1600" spc="-1" strike="noStrike">
              <a:latin typeface="Arial"/>
            </a:endParaRPr>
          </a:p>
          <a:p>
            <a:pPr marL="228600"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204840" y="-91440"/>
            <a:ext cx="8751960" cy="56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cs-CZ" sz="2000" spc="-1" strike="noStrike">
                <a:solidFill>
                  <a:srgbClr val="6d2126"/>
                </a:solidFill>
                <a:latin typeface="Courier New"/>
                <a:ea typeface="Arial"/>
              </a:rPr>
              <a:t>šetřit adresy    </a:t>
            </a:r>
            <a:r>
              <a:rPr b="0" lang="cs-CZ" sz="2800" spc="-1" strike="noStrike">
                <a:solidFill>
                  <a:srgbClr val="6d2126"/>
                </a:solidFill>
                <a:latin typeface="Arial"/>
                <a:ea typeface="Arial"/>
              </a:rPr>
              <a:t>  </a:t>
            </a:r>
            <a:r>
              <a:rPr b="0" lang="cs-CZ" sz="2800" spc="-1" strike="noStrike">
                <a:solidFill>
                  <a:srgbClr val="3465a4"/>
                </a:solidFill>
                <a:latin typeface="Arial"/>
                <a:ea typeface="Arial"/>
              </a:rPr>
              <a:t> </a:t>
            </a:r>
            <a:endParaRPr b="0" lang="cs-CZ" sz="28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204840" y="-18360"/>
            <a:ext cx="8751960" cy="56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509e31"/>
                </a:solidFill>
                <a:latin typeface="Arial"/>
                <a:ea typeface="Arial"/>
              </a:rPr>
              <a:t> </a:t>
            </a:r>
            <a:endParaRPr b="0" lang="cs-CZ" sz="2800" spc="-1" strike="noStrike">
              <a:latin typeface="Arial"/>
            </a:endParaRPr>
          </a:p>
        </p:txBody>
      </p:sp>
      <p:pic>
        <p:nvPicPr>
          <p:cNvPr id="131" name="Picture 9" descr=""/>
          <p:cNvPicPr/>
          <p:nvPr/>
        </p:nvPicPr>
        <p:blipFill>
          <a:blip r:embed="rId1"/>
          <a:stretch/>
        </p:blipFill>
        <p:spPr>
          <a:xfrm>
            <a:off x="6655680" y="29160"/>
            <a:ext cx="2238480" cy="447120"/>
          </a:xfrm>
          <a:prstGeom prst="rect">
            <a:avLst/>
          </a:prstGeom>
          <a:ln>
            <a:noFill/>
          </a:ln>
        </p:spPr>
      </p:pic>
      <p:sp>
        <p:nvSpPr>
          <p:cNvPr id="132" name="CustomShape 2"/>
          <p:cNvSpPr/>
          <p:nvPr/>
        </p:nvSpPr>
        <p:spPr>
          <a:xfrm>
            <a:off x="274320" y="545760"/>
            <a:ext cx="7206120" cy="407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6d2126"/>
                </a:solidFill>
                <a:latin typeface="Courier New"/>
                <a:ea typeface="Arial"/>
              </a:rPr>
              <a:t>ochrana proti útokům na neighbor cache (4096)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6d2126"/>
                </a:solidFill>
                <a:latin typeface="Courier New"/>
                <a:ea typeface="Arial"/>
              </a:rPr>
              <a:t>menší routing table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6d2126"/>
                </a:solidFill>
                <a:latin typeface="Courier New"/>
                <a:ea typeface="Arial"/>
              </a:rPr>
              <a:t>router IP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    </a:t>
            </a: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default 2a02:e98:10:5410::1/120 (16 subnets )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    </a:t>
            </a: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up to                      /116 (256 subnets)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6d2126"/>
                </a:solidFill>
                <a:latin typeface="Courier New"/>
                <a:ea typeface="Arial"/>
              </a:rPr>
              <a:t>subnety     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   </a:t>
            </a: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zak-A  2a02:e98:10:5410::20/124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         </a:t>
            </a: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( použít adresy 22 ... 2e/64 pro stěhování )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   </a:t>
            </a: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zak-B  2a02:e98:10:5410::30/124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         </a:t>
            </a: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( routovat net /60+ via ::32 )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6d2126"/>
                </a:solidFill>
                <a:latin typeface="Courier New"/>
                <a:ea typeface="Arial"/>
              </a:rPr>
              <a:t>peering      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                </a:t>
            </a: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185.146.4.112/31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            </a:t>
            </a: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2a02:e98:1:4::112/127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6d2126"/>
                </a:solidFill>
                <a:latin typeface="Arial"/>
                <a:ea typeface="Arial"/>
              </a:rPr>
              <a:t> 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6d2126"/>
                </a:solidFill>
                <a:latin typeface="Arial"/>
                <a:ea typeface="Arial"/>
              </a:rPr>
              <a:t>     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600" spc="-1" strike="noStrike">
                <a:solidFill>
                  <a:srgbClr val="3465a4"/>
                </a:solidFill>
                <a:latin typeface="Arial"/>
                <a:ea typeface="Arial"/>
              </a:rPr>
              <a:t>  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6d2126"/>
                </a:solidFill>
                <a:latin typeface="Arial"/>
                <a:ea typeface="Arial"/>
              </a:rPr>
              <a:t>       </a:t>
            </a:r>
            <a:endParaRPr b="0" lang="cs-CZ" sz="1600" spc="-1" strike="noStrike">
              <a:latin typeface="Arial"/>
            </a:endParaRPr>
          </a:p>
          <a:p>
            <a:pPr marL="228600"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</p:txBody>
      </p:sp>
      <p:sp>
        <p:nvSpPr>
          <p:cNvPr id="133" name="CustomShape 3"/>
          <p:cNvSpPr/>
          <p:nvPr/>
        </p:nvSpPr>
        <p:spPr>
          <a:xfrm>
            <a:off x="204840" y="-91440"/>
            <a:ext cx="8751960" cy="56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cs-CZ" sz="2000" spc="-1" strike="noStrike">
                <a:solidFill>
                  <a:srgbClr val="6d2126"/>
                </a:solidFill>
                <a:latin typeface="Courier New"/>
                <a:ea typeface="Arial"/>
              </a:rPr>
              <a:t>šetřit zdroje     </a:t>
            </a:r>
            <a:r>
              <a:rPr b="0" lang="cs-CZ" sz="2800" spc="-1" strike="noStrike">
                <a:solidFill>
                  <a:srgbClr val="6d2126"/>
                </a:solidFill>
                <a:latin typeface="Arial"/>
                <a:ea typeface="Arial"/>
              </a:rPr>
              <a:t>  </a:t>
            </a:r>
            <a:r>
              <a:rPr b="0" lang="cs-CZ" sz="2800" spc="-1" strike="noStrike">
                <a:solidFill>
                  <a:srgbClr val="3465a4"/>
                </a:solidFill>
                <a:latin typeface="Arial"/>
                <a:ea typeface="Arial"/>
              </a:rPr>
              <a:t> </a:t>
            </a:r>
            <a:endParaRPr b="0" lang="cs-CZ" sz="28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204840" y="-18360"/>
            <a:ext cx="8751960" cy="56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509e31"/>
                </a:solidFill>
                <a:latin typeface="Arial"/>
                <a:ea typeface="Arial"/>
              </a:rPr>
              <a:t> </a:t>
            </a:r>
            <a:endParaRPr b="0" lang="cs-CZ" sz="2800" spc="-1" strike="noStrike">
              <a:latin typeface="Arial"/>
            </a:endParaRPr>
          </a:p>
        </p:txBody>
      </p:sp>
      <p:pic>
        <p:nvPicPr>
          <p:cNvPr id="135" name="Picture 9" descr=""/>
          <p:cNvPicPr/>
          <p:nvPr/>
        </p:nvPicPr>
        <p:blipFill>
          <a:blip r:embed="rId1"/>
          <a:stretch/>
        </p:blipFill>
        <p:spPr>
          <a:xfrm>
            <a:off x="6655680" y="29160"/>
            <a:ext cx="2238480" cy="447120"/>
          </a:xfrm>
          <a:prstGeom prst="rect">
            <a:avLst/>
          </a:prstGeom>
          <a:ln>
            <a:noFill/>
          </a:ln>
        </p:spPr>
      </p:pic>
      <p:sp>
        <p:nvSpPr>
          <p:cNvPr id="136" name="CustomShape 2"/>
          <p:cNvSpPr/>
          <p:nvPr/>
        </p:nvSpPr>
        <p:spPr>
          <a:xfrm>
            <a:off x="288000" y="760320"/>
            <a:ext cx="7206120" cy="407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6d2126"/>
                </a:solidFill>
                <a:latin typeface="Arial"/>
                <a:ea typeface="Arial"/>
              </a:rPr>
              <a:t>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6d2126"/>
                </a:solidFill>
                <a:latin typeface="Courier New"/>
                <a:ea typeface="Arial"/>
              </a:rPr>
              <a:t> </a:t>
            </a:r>
            <a:r>
              <a:rPr b="1" lang="cs-CZ" sz="1800" spc="-1" strike="noStrike">
                <a:solidFill>
                  <a:srgbClr val="6d2126"/>
                </a:solidFill>
                <a:latin typeface="Courier New"/>
                <a:ea typeface="Arial"/>
              </a:rPr>
              <a:t>.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6d2126"/>
                </a:solidFill>
                <a:latin typeface="Arial"/>
                <a:ea typeface="Arial"/>
              </a:rPr>
              <a:t> 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6d2126"/>
                </a:solidFill>
                <a:latin typeface="Arial"/>
                <a:ea typeface="Arial"/>
              </a:rPr>
              <a:t>     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600" spc="-1" strike="noStrike">
                <a:solidFill>
                  <a:srgbClr val="3465a4"/>
                </a:solidFill>
                <a:latin typeface="Arial"/>
                <a:ea typeface="Arial"/>
              </a:rPr>
              <a:t>  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6d2126"/>
                </a:solidFill>
                <a:latin typeface="Arial"/>
                <a:ea typeface="Arial"/>
              </a:rPr>
              <a:t>       </a:t>
            </a:r>
            <a:endParaRPr b="0" lang="cs-CZ" sz="1600" spc="-1" strike="noStrike">
              <a:latin typeface="Arial"/>
            </a:endParaRPr>
          </a:p>
          <a:p>
            <a:pPr marL="228600"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</p:txBody>
      </p:sp>
      <p:sp>
        <p:nvSpPr>
          <p:cNvPr id="137" name="CustomShape 3"/>
          <p:cNvSpPr/>
          <p:nvPr/>
        </p:nvSpPr>
        <p:spPr>
          <a:xfrm>
            <a:off x="204840" y="-91440"/>
            <a:ext cx="8751960" cy="56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cs-CZ" sz="2000" spc="-1" strike="noStrike">
                <a:solidFill>
                  <a:srgbClr val="6d2126"/>
                </a:solidFill>
                <a:latin typeface="Courier New"/>
                <a:ea typeface="Arial"/>
              </a:rPr>
              <a:t>efektivní rekonfigurace     </a:t>
            </a:r>
            <a:r>
              <a:rPr b="0" lang="cs-CZ" sz="2800" spc="-1" strike="noStrike">
                <a:solidFill>
                  <a:srgbClr val="6d2126"/>
                </a:solidFill>
                <a:latin typeface="Arial"/>
                <a:ea typeface="Arial"/>
              </a:rPr>
              <a:t>  </a:t>
            </a:r>
            <a:r>
              <a:rPr b="0" lang="cs-CZ" sz="2800" spc="-1" strike="noStrike">
                <a:solidFill>
                  <a:srgbClr val="3465a4"/>
                </a:solidFill>
                <a:latin typeface="Arial"/>
                <a:ea typeface="Arial"/>
              </a:rPr>
              <a:t> </a:t>
            </a:r>
            <a:endParaRPr b="0" lang="cs-CZ" sz="2800" spc="-1" strike="noStrike">
              <a:latin typeface="Arial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2"/>
          <a:srcRect l="4844" t="0" r="16097" b="3951"/>
          <a:stretch/>
        </p:blipFill>
        <p:spPr>
          <a:xfrm>
            <a:off x="274320" y="476640"/>
            <a:ext cx="7954920" cy="2997720"/>
          </a:xfrm>
          <a:prstGeom prst="rect">
            <a:avLst/>
          </a:prstGeom>
          <a:ln>
            <a:noFill/>
          </a:ln>
        </p:spPr>
      </p:pic>
      <p:pic>
        <p:nvPicPr>
          <p:cNvPr id="139" name="" descr=""/>
          <p:cNvPicPr/>
          <p:nvPr/>
        </p:nvPicPr>
        <p:blipFill>
          <a:blip r:embed="rId3"/>
          <a:srcRect l="37006" t="36664" r="19996" b="9495"/>
          <a:stretch/>
        </p:blipFill>
        <p:spPr>
          <a:xfrm>
            <a:off x="4476600" y="2927160"/>
            <a:ext cx="4393080" cy="1736280"/>
          </a:xfrm>
          <a:prstGeom prst="rect">
            <a:avLst/>
          </a:prstGeom>
          <a:ln>
            <a:noFill/>
          </a:ln>
        </p:spPr>
      </p:pic>
      <p:sp>
        <p:nvSpPr>
          <p:cNvPr id="140" name="CustomShape 4"/>
          <p:cNvSpPr/>
          <p:nvPr/>
        </p:nvSpPr>
        <p:spPr>
          <a:xfrm>
            <a:off x="1110960" y="3845880"/>
            <a:ext cx="3185640" cy="63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6d2126"/>
                </a:solidFill>
                <a:latin typeface="Courier New"/>
                <a:ea typeface="Arial"/>
              </a:rPr>
              <a:t>f_netadmin(django)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6d2126"/>
                </a:solidFill>
                <a:latin typeface="Courier New"/>
                <a:ea typeface="Arial"/>
              </a:rPr>
              <a:t>f_flyif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6d2126"/>
                </a:solidFill>
                <a:latin typeface="Arial"/>
                <a:ea typeface="Arial"/>
              </a:rPr>
              <a:t> 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6d2126"/>
                </a:solidFill>
                <a:latin typeface="Arial"/>
                <a:ea typeface="Arial"/>
              </a:rPr>
              <a:t>     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600" spc="-1" strike="noStrike">
                <a:solidFill>
                  <a:srgbClr val="3465a4"/>
                </a:solidFill>
                <a:latin typeface="Arial"/>
                <a:ea typeface="Arial"/>
              </a:rPr>
              <a:t>  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6d2126"/>
                </a:solidFill>
                <a:latin typeface="Arial"/>
                <a:ea typeface="Arial"/>
              </a:rPr>
              <a:t>       </a:t>
            </a:r>
            <a:endParaRPr b="0" lang="cs-CZ" sz="1600" spc="-1" strike="noStrike">
              <a:latin typeface="Arial"/>
            </a:endParaRPr>
          </a:p>
          <a:p>
            <a:pPr marL="228600"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204840" y="-18360"/>
            <a:ext cx="8751960" cy="56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509e31"/>
                </a:solidFill>
                <a:latin typeface="Arial"/>
                <a:ea typeface="Arial"/>
              </a:rPr>
              <a:t> </a:t>
            </a:r>
            <a:endParaRPr b="0" lang="cs-CZ" sz="2800" spc="-1" strike="noStrike">
              <a:latin typeface="Arial"/>
            </a:endParaRPr>
          </a:p>
        </p:txBody>
      </p:sp>
      <p:pic>
        <p:nvPicPr>
          <p:cNvPr id="142" name="Picture 9" descr=""/>
          <p:cNvPicPr/>
          <p:nvPr/>
        </p:nvPicPr>
        <p:blipFill>
          <a:blip r:embed="rId1"/>
          <a:stretch/>
        </p:blipFill>
        <p:spPr>
          <a:xfrm>
            <a:off x="6655680" y="29160"/>
            <a:ext cx="2238480" cy="447120"/>
          </a:xfrm>
          <a:prstGeom prst="rect">
            <a:avLst/>
          </a:prstGeom>
          <a:ln>
            <a:noFill/>
          </a:ln>
        </p:spPr>
      </p:pic>
      <p:sp>
        <p:nvSpPr>
          <p:cNvPr id="143" name="CustomShape 2"/>
          <p:cNvSpPr/>
          <p:nvPr/>
        </p:nvSpPr>
        <p:spPr>
          <a:xfrm>
            <a:off x="204840" y="-91440"/>
            <a:ext cx="8751960" cy="56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cs-CZ" sz="2000" spc="-1" strike="noStrike">
                <a:solidFill>
                  <a:srgbClr val="6d2126"/>
                </a:solidFill>
                <a:latin typeface="Courier New"/>
                <a:ea typeface="Arial"/>
              </a:rPr>
              <a:t>efektivní rekonfigurace     </a:t>
            </a:r>
            <a:r>
              <a:rPr b="0" lang="cs-CZ" sz="2800" spc="-1" strike="noStrike">
                <a:solidFill>
                  <a:srgbClr val="6d2126"/>
                </a:solidFill>
                <a:latin typeface="Arial"/>
                <a:ea typeface="Arial"/>
              </a:rPr>
              <a:t>  </a:t>
            </a:r>
            <a:r>
              <a:rPr b="0" lang="cs-CZ" sz="2800" spc="-1" strike="noStrike">
                <a:solidFill>
                  <a:srgbClr val="3465a4"/>
                </a:solidFill>
                <a:latin typeface="Arial"/>
                <a:ea typeface="Arial"/>
              </a:rPr>
              <a:t> </a:t>
            </a:r>
            <a:endParaRPr b="0" lang="cs-CZ" sz="2800" spc="-1" strike="noStrike">
              <a:latin typeface="Arial"/>
            </a:endParaRPr>
          </a:p>
        </p:txBody>
      </p:sp>
      <p:pic>
        <p:nvPicPr>
          <p:cNvPr id="144" name="" descr=""/>
          <p:cNvPicPr/>
          <p:nvPr/>
        </p:nvPicPr>
        <p:blipFill>
          <a:blip r:embed="rId2"/>
          <a:stretch/>
        </p:blipFill>
        <p:spPr>
          <a:xfrm>
            <a:off x="6035400" y="1097280"/>
            <a:ext cx="2833200" cy="2932200"/>
          </a:xfrm>
          <a:prstGeom prst="rect">
            <a:avLst/>
          </a:prstGeom>
          <a:ln>
            <a:noFill/>
          </a:ln>
        </p:spPr>
      </p:pic>
      <p:sp>
        <p:nvSpPr>
          <p:cNvPr id="145" name="CustomShape 3"/>
          <p:cNvSpPr/>
          <p:nvPr/>
        </p:nvSpPr>
        <p:spPr>
          <a:xfrm>
            <a:off x="548640" y="545760"/>
            <a:ext cx="7679880" cy="52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6d2126"/>
                </a:solidFill>
                <a:latin typeface="Arial"/>
                <a:ea typeface="Arial"/>
              </a:rPr>
              <a:t> </a:t>
            </a:r>
            <a:r>
              <a:rPr b="1" lang="cs-CZ" sz="1800" spc="-1" strike="noStrike">
                <a:solidFill>
                  <a:srgbClr val="6d2126"/>
                </a:solidFill>
                <a:latin typeface="Courier New"/>
                <a:ea typeface="Arial"/>
              </a:rPr>
              <a:t>ansible + f_modules(bird,juniper,switch,firewall...)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6d2126"/>
                </a:solidFill>
                <a:latin typeface="Arial"/>
                <a:ea typeface="Arial"/>
              </a:rPr>
              <a:t> 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6d2126"/>
                </a:solidFill>
                <a:latin typeface="Arial"/>
                <a:ea typeface="Arial"/>
              </a:rPr>
              <a:t>     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600" spc="-1" strike="noStrike">
                <a:solidFill>
                  <a:srgbClr val="3465a4"/>
                </a:solidFill>
                <a:latin typeface="Arial"/>
                <a:ea typeface="Arial"/>
              </a:rPr>
              <a:t>  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6d2126"/>
                </a:solidFill>
                <a:latin typeface="Arial"/>
                <a:ea typeface="Arial"/>
              </a:rPr>
              <a:t>       </a:t>
            </a:r>
            <a:endParaRPr b="0" lang="cs-CZ" sz="1600" spc="-1" strike="noStrike">
              <a:latin typeface="Arial"/>
            </a:endParaRPr>
          </a:p>
          <a:p>
            <a:pPr marL="228600"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</p:txBody>
      </p:sp>
      <p:pic>
        <p:nvPicPr>
          <p:cNvPr id="146" name="" descr=""/>
          <p:cNvPicPr/>
          <p:nvPr/>
        </p:nvPicPr>
        <p:blipFill>
          <a:blip r:embed="rId3"/>
          <a:stretch/>
        </p:blipFill>
        <p:spPr>
          <a:xfrm>
            <a:off x="366120" y="1097280"/>
            <a:ext cx="5393520" cy="2536200"/>
          </a:xfrm>
          <a:prstGeom prst="rect">
            <a:avLst/>
          </a:prstGeom>
          <a:ln>
            <a:noFill/>
          </a:ln>
        </p:spPr>
      </p:pic>
      <p:sp>
        <p:nvSpPr>
          <p:cNvPr id="147" name="CustomShape 4"/>
          <p:cNvSpPr/>
          <p:nvPr/>
        </p:nvSpPr>
        <p:spPr>
          <a:xfrm>
            <a:off x="1280160" y="3931920"/>
            <a:ext cx="1644840" cy="52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6d2126"/>
                </a:solidFill>
                <a:latin typeface="Arial"/>
                <a:ea typeface="Arial"/>
              </a:rPr>
              <a:t> </a:t>
            </a:r>
            <a:r>
              <a:rPr b="1" lang="cs-CZ" sz="1800" spc="-1" strike="noStrike">
                <a:solidFill>
                  <a:srgbClr val="6d2126"/>
                </a:solidFill>
                <a:latin typeface="Courier New"/>
                <a:ea typeface="Arial"/>
              </a:rPr>
              <a:t>ifupdown2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6d2126"/>
                </a:solidFill>
                <a:latin typeface="Courier New"/>
                <a:ea typeface="Arial"/>
              </a:rPr>
              <a:t>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6d2126"/>
                </a:solidFill>
                <a:latin typeface="Arial"/>
                <a:ea typeface="Arial"/>
              </a:rPr>
              <a:t> 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6d2126"/>
                </a:solidFill>
                <a:latin typeface="Arial"/>
                <a:ea typeface="Arial"/>
              </a:rPr>
              <a:t>     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600" spc="-1" strike="noStrike">
                <a:solidFill>
                  <a:srgbClr val="3465a4"/>
                </a:solidFill>
                <a:latin typeface="Arial"/>
                <a:ea typeface="Arial"/>
              </a:rPr>
              <a:t>  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6d2126"/>
                </a:solidFill>
                <a:latin typeface="Arial"/>
                <a:ea typeface="Arial"/>
              </a:rPr>
              <a:t>       </a:t>
            </a:r>
            <a:endParaRPr b="0" lang="cs-CZ" sz="1600" spc="-1" strike="noStrike">
              <a:latin typeface="Arial"/>
            </a:endParaRPr>
          </a:p>
          <a:p>
            <a:pPr marL="228600"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204840" y="-18360"/>
            <a:ext cx="8751960" cy="56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509e31"/>
                </a:solidFill>
                <a:latin typeface="Arial"/>
                <a:ea typeface="Arial"/>
              </a:rPr>
              <a:t> </a:t>
            </a:r>
            <a:endParaRPr b="0" lang="cs-CZ" sz="2800" spc="-1" strike="noStrike">
              <a:latin typeface="Arial"/>
            </a:endParaRPr>
          </a:p>
        </p:txBody>
      </p:sp>
      <p:pic>
        <p:nvPicPr>
          <p:cNvPr id="149" name="Picture 9" descr=""/>
          <p:cNvPicPr/>
          <p:nvPr/>
        </p:nvPicPr>
        <p:blipFill>
          <a:blip r:embed="rId1"/>
          <a:stretch/>
        </p:blipFill>
        <p:spPr>
          <a:xfrm>
            <a:off x="6655680" y="29160"/>
            <a:ext cx="2238480" cy="447120"/>
          </a:xfrm>
          <a:prstGeom prst="rect">
            <a:avLst/>
          </a:prstGeom>
          <a:ln>
            <a:noFill/>
          </a:ln>
        </p:spPr>
      </p:pic>
      <p:sp>
        <p:nvSpPr>
          <p:cNvPr id="150" name="CustomShape 2"/>
          <p:cNvSpPr/>
          <p:nvPr/>
        </p:nvSpPr>
        <p:spPr>
          <a:xfrm>
            <a:off x="274320" y="545760"/>
            <a:ext cx="8594280" cy="407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6d2126"/>
                </a:solidFill>
                <a:latin typeface="Courier New"/>
                <a:ea typeface="Arial"/>
              </a:rPr>
              <a:t>keepalived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/etc/keepalived/keepalived.conf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  </a:t>
            </a: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vrrp_instance swp1 {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  </a:t>
            </a: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notify notify-broifc.sh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  </a:t>
            </a: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interface swp1.1234 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  </a:t>
            </a: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state BACKUP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  </a:t>
            </a: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virtual_router_id 106 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  </a:t>
            </a: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priority 100 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      </a:t>
            </a: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authentication {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      </a:t>
            </a: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...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      </a:t>
            </a: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} }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6d2126"/>
                </a:solidFill>
                <a:latin typeface="Courier New"/>
                <a:ea typeface="Arial"/>
              </a:rPr>
              <a:t>f_cl-ifc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swp1.1024 UP,LOWER_UP 172.16.8.1:172.16.8.176/29 10.168.128.17:10.168.128.9/32 2a02:e98:0:5001::1/64 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swp1.1025 UP,LOWER_UP 192.168.229.209/28 192.168.228.57/29 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swp1.1026 UP,LOWER_UP 192.168.244.209/29 192.168.244.169/29 192.168.229.249/29 192.168.244.233/29 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swp5.1027 UP,LOWER_UP 192.168.229.65/28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6d2126"/>
                </a:solidFill>
                <a:latin typeface="Courier New"/>
                <a:ea typeface="Arial"/>
              </a:rPr>
              <a:t>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6d2126"/>
                </a:solidFill>
                <a:latin typeface="Courier New"/>
                <a:ea typeface="Arial"/>
              </a:rPr>
              <a:t> 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6d2126"/>
                </a:solidFill>
                <a:latin typeface="Arial"/>
                <a:ea typeface="Arial"/>
              </a:rPr>
              <a:t> 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6d2126"/>
                </a:solidFill>
                <a:latin typeface="Arial"/>
                <a:ea typeface="Arial"/>
              </a:rPr>
              <a:t>     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600" spc="-1" strike="noStrike">
                <a:solidFill>
                  <a:srgbClr val="3465a4"/>
                </a:solidFill>
                <a:latin typeface="Arial"/>
                <a:ea typeface="Arial"/>
              </a:rPr>
              <a:t>  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6d2126"/>
                </a:solidFill>
                <a:latin typeface="Arial"/>
                <a:ea typeface="Arial"/>
              </a:rPr>
              <a:t>       </a:t>
            </a:r>
            <a:endParaRPr b="0" lang="cs-CZ" sz="1600" spc="-1" strike="noStrike">
              <a:latin typeface="Arial"/>
            </a:endParaRPr>
          </a:p>
          <a:p>
            <a:pPr marL="228600"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</p:txBody>
      </p:sp>
      <p:sp>
        <p:nvSpPr>
          <p:cNvPr id="151" name="CustomShape 3"/>
          <p:cNvSpPr/>
          <p:nvPr/>
        </p:nvSpPr>
        <p:spPr>
          <a:xfrm>
            <a:off x="204840" y="-91440"/>
            <a:ext cx="8751960" cy="56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cs-CZ" sz="2000" spc="-1" strike="noStrike">
                <a:solidFill>
                  <a:srgbClr val="6d2126"/>
                </a:solidFill>
                <a:latin typeface="Courier New"/>
                <a:ea typeface="Arial"/>
              </a:rPr>
              <a:t>zvýšit dostupnost - VRRP     </a:t>
            </a:r>
            <a:r>
              <a:rPr b="0" lang="cs-CZ" sz="2800" spc="-1" strike="noStrike">
                <a:solidFill>
                  <a:srgbClr val="6d2126"/>
                </a:solidFill>
                <a:latin typeface="Arial"/>
                <a:ea typeface="Arial"/>
              </a:rPr>
              <a:t>  </a:t>
            </a:r>
            <a:r>
              <a:rPr b="0" lang="cs-CZ" sz="2800" spc="-1" strike="noStrike">
                <a:solidFill>
                  <a:srgbClr val="3465a4"/>
                </a:solidFill>
                <a:latin typeface="Arial"/>
                <a:ea typeface="Arial"/>
              </a:rPr>
              <a:t> 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152" name="CustomShape 4"/>
          <p:cNvSpPr/>
          <p:nvPr/>
        </p:nvSpPr>
        <p:spPr>
          <a:xfrm>
            <a:off x="4389120" y="822960"/>
            <a:ext cx="4188600" cy="18277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ffffff"/>
                </a:solidFill>
                <a:latin typeface="Courier New"/>
                <a:ea typeface="Arial"/>
              </a:rPr>
              <a:t>---- status ----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ffffff"/>
                </a:solidFill>
                <a:latin typeface="Courier New"/>
                <a:ea typeface="Arial"/>
              </a:rPr>
              <a:t>admin@rc6xx:mgmt:~# vrrp-show 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ffffff"/>
                </a:solidFill>
                <a:latin typeface="Courier New"/>
                <a:ea typeface="Arial"/>
              </a:rPr>
              <a:t>/var/run/vrrp.pid:3811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ffffff"/>
                </a:solidFill>
                <a:latin typeface="Courier New"/>
                <a:ea typeface="Arial"/>
              </a:rPr>
              <a:t>/var/run/vrrp.swp1:MASTER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ffffff"/>
                </a:solidFill>
                <a:latin typeface="Courier New"/>
                <a:ea typeface="Arial"/>
              </a:rPr>
              <a:t>/var/run/vrrp.swp5:BACKUP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ffffff"/>
                </a:solidFill>
                <a:latin typeface="Courier New"/>
                <a:ea typeface="Arial"/>
              </a:rPr>
              <a:t>/var/run/vrrp.swp51:BACKUP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ffffff"/>
                </a:solidFill>
                <a:latin typeface="Courier New"/>
                <a:ea typeface="Arial"/>
              </a:rPr>
              <a:t>/var/run/vrrp.swp53:BACKUP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6d2126"/>
                </a:solidFill>
                <a:latin typeface="Arial"/>
                <a:ea typeface="Arial"/>
              </a:rPr>
              <a:t> 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6d2126"/>
                </a:solidFill>
                <a:latin typeface="Arial"/>
                <a:ea typeface="Arial"/>
              </a:rPr>
              <a:t>     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600" spc="-1" strike="noStrike">
                <a:solidFill>
                  <a:srgbClr val="3465a4"/>
                </a:solidFill>
                <a:latin typeface="Arial"/>
                <a:ea typeface="Arial"/>
              </a:rPr>
              <a:t>  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6d2126"/>
                </a:solidFill>
                <a:latin typeface="Arial"/>
                <a:ea typeface="Arial"/>
              </a:rPr>
              <a:t>       </a:t>
            </a:r>
            <a:endParaRPr b="0" lang="cs-CZ" sz="1600" spc="-1" strike="noStrike">
              <a:latin typeface="Arial"/>
            </a:endParaRPr>
          </a:p>
          <a:p>
            <a:pPr marL="228600"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204840" y="-18360"/>
            <a:ext cx="8751960" cy="56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509e31"/>
                </a:solidFill>
                <a:latin typeface="Arial"/>
                <a:ea typeface="Arial"/>
              </a:rPr>
              <a:t> </a:t>
            </a:r>
            <a:endParaRPr b="0" lang="cs-CZ" sz="2800" spc="-1" strike="noStrike">
              <a:latin typeface="Arial"/>
            </a:endParaRPr>
          </a:p>
        </p:txBody>
      </p:sp>
      <p:pic>
        <p:nvPicPr>
          <p:cNvPr id="154" name="Picture 9" descr=""/>
          <p:cNvPicPr/>
          <p:nvPr/>
        </p:nvPicPr>
        <p:blipFill>
          <a:blip r:embed="rId1"/>
          <a:stretch/>
        </p:blipFill>
        <p:spPr>
          <a:xfrm>
            <a:off x="6655680" y="29160"/>
            <a:ext cx="2238480" cy="447120"/>
          </a:xfrm>
          <a:prstGeom prst="rect">
            <a:avLst/>
          </a:prstGeom>
          <a:ln>
            <a:noFill/>
          </a:ln>
        </p:spPr>
      </p:pic>
      <p:sp>
        <p:nvSpPr>
          <p:cNvPr id="155" name="CustomShape 2"/>
          <p:cNvSpPr/>
          <p:nvPr/>
        </p:nvSpPr>
        <p:spPr>
          <a:xfrm>
            <a:off x="274320" y="545760"/>
            <a:ext cx="7206120" cy="407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6d2126"/>
                </a:solidFill>
                <a:latin typeface="Courier New"/>
                <a:ea typeface="Arial"/>
              </a:rPr>
              <a:t>f_brother + f_flyif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/etc/keepalived/brother-hosts.conf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  </a:t>
            </a: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10.11.7.235 swp51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  </a:t>
            </a: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10.11.7.237 swp53 swp5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6d2126"/>
                </a:solidFill>
                <a:latin typeface="Courier New"/>
                <a:ea typeface="Arial"/>
              </a:rPr>
              <a:t> 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6d2126"/>
                </a:solidFill>
                <a:latin typeface="Arial"/>
                <a:ea typeface="Arial"/>
              </a:rPr>
              <a:t> 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6d2126"/>
                </a:solidFill>
                <a:latin typeface="Arial"/>
                <a:ea typeface="Arial"/>
              </a:rPr>
              <a:t>     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600" spc="-1" strike="noStrike">
                <a:solidFill>
                  <a:srgbClr val="3465a4"/>
                </a:solidFill>
                <a:latin typeface="Arial"/>
                <a:ea typeface="Arial"/>
              </a:rPr>
              <a:t>  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6d2126"/>
                </a:solidFill>
                <a:latin typeface="Arial"/>
                <a:ea typeface="Arial"/>
              </a:rPr>
              <a:t>       </a:t>
            </a:r>
            <a:endParaRPr b="0" lang="cs-CZ" sz="1600" spc="-1" strike="noStrike">
              <a:latin typeface="Arial"/>
            </a:endParaRPr>
          </a:p>
          <a:p>
            <a:pPr marL="228600"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204840" y="-91440"/>
            <a:ext cx="8751960" cy="56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cs-CZ" sz="2000" spc="-1" strike="noStrike">
                <a:solidFill>
                  <a:srgbClr val="6d2126"/>
                </a:solidFill>
                <a:latin typeface="Courier New"/>
                <a:ea typeface="Arial"/>
              </a:rPr>
              <a:t>zvýšit dostupnost - VRRP     </a:t>
            </a:r>
            <a:r>
              <a:rPr b="0" lang="cs-CZ" sz="2800" spc="-1" strike="noStrike">
                <a:solidFill>
                  <a:srgbClr val="6d2126"/>
                </a:solidFill>
                <a:latin typeface="Arial"/>
                <a:ea typeface="Arial"/>
              </a:rPr>
              <a:t>  </a:t>
            </a:r>
            <a:r>
              <a:rPr b="0" lang="cs-CZ" sz="2800" spc="-1" strike="noStrike">
                <a:solidFill>
                  <a:srgbClr val="3465a4"/>
                </a:solidFill>
                <a:latin typeface="Arial"/>
                <a:ea typeface="Arial"/>
              </a:rPr>
              <a:t> 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157" name="CustomShape 4"/>
          <p:cNvSpPr/>
          <p:nvPr/>
        </p:nvSpPr>
        <p:spPr>
          <a:xfrm>
            <a:off x="274320" y="2103120"/>
            <a:ext cx="5851080" cy="265068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ffffff"/>
                </a:solidFill>
                <a:latin typeface="Courier New"/>
                <a:ea typeface="Arial"/>
              </a:rPr>
              <a:t> </a:t>
            </a:r>
            <a:r>
              <a:rPr b="1" lang="cs-CZ" sz="1400" spc="-1" strike="noStrike">
                <a:solidFill>
                  <a:srgbClr val="ffffff"/>
                </a:solidFill>
                <a:latin typeface="Courier New"/>
                <a:ea typeface="Arial"/>
              </a:rPr>
              <a:t>--- log -----  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ffffff"/>
                </a:solidFill>
                <a:latin typeface="Courier New"/>
                <a:ea typeface="Arial"/>
              </a:rPr>
              <a:t>flyif[4721] request  cmd: -r swp5 MASTER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ffffff"/>
                </a:solidFill>
                <a:latin typeface="Courier New"/>
                <a:ea typeface="Arial"/>
              </a:rPr>
              <a:t>flyif[4721] runnin vrrp_ON cmd: -r swp5 MASTER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ffffff"/>
                </a:solidFill>
                <a:latin typeface="Courier New"/>
                <a:ea typeface="Arial"/>
              </a:rPr>
              <a:t>flyif[4721]   IFC: swp1 vrrp_ON cmd: -r swp5 MASTER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ffffff"/>
                </a:solidFill>
                <a:latin typeface="Courier New"/>
                <a:ea typeface="Arial"/>
              </a:rPr>
              <a:t>flyif[4721]   IFC: swp5 vrrp_ON cmd: -r swp5 MASTER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ffffff"/>
                </a:solidFill>
                <a:latin typeface="Courier New"/>
                <a:ea typeface="Arial"/>
              </a:rPr>
              <a:t>flyif[6125] request  cmd: -r swp5 BACKUP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ffffff"/>
                </a:solidFill>
                <a:latin typeface="Courier New"/>
                <a:ea typeface="Arial"/>
              </a:rPr>
              <a:t>flyif[6125] waitin  cmd: -r swp5 BACKUP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ffffff"/>
                </a:solidFill>
                <a:latin typeface="Courier New"/>
                <a:ea typeface="Arial"/>
              </a:rPr>
              <a:t>flyif[4721] finished vrrp_ON cmd: -r swp5 MASTER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ffffff"/>
                </a:solidFill>
                <a:latin typeface="Courier New"/>
                <a:ea typeface="Arial"/>
              </a:rPr>
              <a:t>flyif[6125] runnin vrrp_ON cmd: -r swp5 BACKUP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ffffff"/>
                </a:solidFill>
                <a:latin typeface="Courier New"/>
                <a:ea typeface="Arial"/>
              </a:rPr>
              <a:t>flyif[6125]   IFC: swp1 vrrp_ON cmd: -r swp5 BACKUP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ffffff"/>
                </a:solidFill>
                <a:latin typeface="Courier New"/>
                <a:ea typeface="Arial"/>
              </a:rPr>
              <a:t>flyif[6125] finished vrrp_ON cmd: -r swp5 BACKUP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 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6d2126"/>
                </a:solidFill>
                <a:latin typeface="Arial"/>
                <a:ea typeface="Arial"/>
              </a:rPr>
              <a:t> 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6d2126"/>
                </a:solidFill>
                <a:latin typeface="Arial"/>
                <a:ea typeface="Arial"/>
              </a:rPr>
              <a:t>     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600" spc="-1" strike="noStrike">
                <a:solidFill>
                  <a:srgbClr val="3465a4"/>
                </a:solidFill>
                <a:latin typeface="Arial"/>
                <a:ea typeface="Arial"/>
              </a:rPr>
              <a:t>  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6d2126"/>
                </a:solidFill>
                <a:latin typeface="Arial"/>
                <a:ea typeface="Arial"/>
              </a:rPr>
              <a:t>       </a:t>
            </a:r>
            <a:endParaRPr b="0" lang="cs-CZ" sz="1600" spc="-1" strike="noStrike">
              <a:latin typeface="Arial"/>
            </a:endParaRPr>
          </a:p>
          <a:p>
            <a:pPr marL="228600"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</p:txBody>
      </p:sp>
      <p:pic>
        <p:nvPicPr>
          <p:cNvPr id="158" name="" descr=""/>
          <p:cNvPicPr/>
          <p:nvPr/>
        </p:nvPicPr>
        <p:blipFill>
          <a:blip r:embed="rId2"/>
          <a:srcRect l="0" t="9983" r="0" b="5341"/>
          <a:stretch/>
        </p:blipFill>
        <p:spPr>
          <a:xfrm>
            <a:off x="6126480" y="1828800"/>
            <a:ext cx="2833560" cy="3199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204840" y="-18360"/>
            <a:ext cx="8751960" cy="56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509e31"/>
                </a:solidFill>
                <a:latin typeface="Arial"/>
                <a:ea typeface="Arial"/>
              </a:rPr>
              <a:t> </a:t>
            </a:r>
            <a:endParaRPr b="0" lang="cs-CZ" sz="2800" spc="-1" strike="noStrike">
              <a:latin typeface="Arial"/>
            </a:endParaRPr>
          </a:p>
        </p:txBody>
      </p:sp>
      <p:pic>
        <p:nvPicPr>
          <p:cNvPr id="160" name="Picture 9" descr=""/>
          <p:cNvPicPr/>
          <p:nvPr/>
        </p:nvPicPr>
        <p:blipFill>
          <a:blip r:embed="rId1"/>
          <a:stretch/>
        </p:blipFill>
        <p:spPr>
          <a:xfrm>
            <a:off x="6655680" y="29160"/>
            <a:ext cx="2238480" cy="447120"/>
          </a:xfrm>
          <a:prstGeom prst="rect">
            <a:avLst/>
          </a:prstGeom>
          <a:ln>
            <a:noFill/>
          </a:ln>
        </p:spPr>
      </p:pic>
      <p:sp>
        <p:nvSpPr>
          <p:cNvPr id="161" name="CustomShape 2"/>
          <p:cNvSpPr/>
          <p:nvPr/>
        </p:nvSpPr>
        <p:spPr>
          <a:xfrm>
            <a:off x="274320" y="545760"/>
            <a:ext cx="7206120" cy="407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6d2126"/>
                </a:solidFill>
                <a:latin typeface="Courier New"/>
                <a:ea typeface="Arial"/>
              </a:rPr>
              <a:t>f_ifwatch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ifwatch interface_name  minimum_packet_count watch_time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6d2126"/>
                </a:solidFill>
                <a:latin typeface="Courier New"/>
                <a:ea typeface="Arial"/>
              </a:rPr>
              <a:t>bird R1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/etc/bird/peers/rca.ibgp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  </a:t>
            </a: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...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  </a:t>
            </a: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export filter { # to upstreams 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     </a:t>
            </a: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...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      </a:t>
            </a: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if ifname ~ "swp1.*" then  { 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        </a:t>
            </a: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include "/etc/bird/prepend.live.swp1";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        </a:t>
            </a: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}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      </a:t>
            </a: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if ifname ~ "swp5.*" then  { 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        </a:t>
            </a: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include "/etc/bird/prepend.live.swp5";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        </a:t>
            </a: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}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     </a:t>
            </a: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...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    </a:t>
            </a: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};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/etc/bird/prepend.live.swp5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  </a:t>
            </a:r>
            <a:r>
              <a:rPr b="1" lang="cs-CZ" sz="1400" spc="-1" strike="noStrike">
                <a:solidFill>
                  <a:srgbClr val="6d2126"/>
                </a:solidFill>
                <a:latin typeface="Courier New"/>
                <a:ea typeface="Arial"/>
              </a:rPr>
              <a:t>bgp_prepend(myas);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600" spc="-1" strike="noStrike">
                <a:solidFill>
                  <a:srgbClr val="6d2126"/>
                </a:solidFill>
                <a:latin typeface="Courier New"/>
                <a:ea typeface="Arial"/>
              </a:rPr>
              <a:t>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6d2126"/>
                </a:solidFill>
                <a:latin typeface="Arial"/>
                <a:ea typeface="Arial"/>
              </a:rPr>
              <a:t> 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6d2126"/>
                </a:solidFill>
                <a:latin typeface="Arial"/>
                <a:ea typeface="Arial"/>
              </a:rPr>
              <a:t>     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600" spc="-1" strike="noStrike">
                <a:solidFill>
                  <a:srgbClr val="3465a4"/>
                </a:solidFill>
                <a:latin typeface="Arial"/>
                <a:ea typeface="Arial"/>
              </a:rPr>
              <a:t>   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6d2126"/>
                </a:solidFill>
                <a:latin typeface="Arial"/>
                <a:ea typeface="Arial"/>
              </a:rPr>
              <a:t>       </a:t>
            </a:r>
            <a:endParaRPr b="0" lang="cs-CZ" sz="1600" spc="-1" strike="noStrike">
              <a:latin typeface="Arial"/>
            </a:endParaRPr>
          </a:p>
          <a:p>
            <a:pPr marL="228600">
              <a:lnSpc>
                <a:spcPct val="100000"/>
              </a:lnSpc>
            </a:pPr>
            <a:endParaRPr b="0" lang="cs-CZ" sz="1600" spc="-1" strike="noStrike">
              <a:latin typeface="Arial"/>
            </a:endParaRPr>
          </a:p>
        </p:txBody>
      </p:sp>
      <p:sp>
        <p:nvSpPr>
          <p:cNvPr id="162" name="CustomShape 3"/>
          <p:cNvSpPr/>
          <p:nvPr/>
        </p:nvSpPr>
        <p:spPr>
          <a:xfrm>
            <a:off x="204840" y="-91440"/>
            <a:ext cx="8751960" cy="56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cs-CZ" sz="2000" spc="-1" strike="noStrike">
                <a:solidFill>
                  <a:srgbClr val="6d2126"/>
                </a:solidFill>
                <a:latin typeface="Courier New"/>
                <a:ea typeface="Arial"/>
              </a:rPr>
              <a:t>zvýšit dostupnost - VRRP+BGP     </a:t>
            </a:r>
            <a:r>
              <a:rPr b="0" lang="cs-CZ" sz="2800" spc="-1" strike="noStrike">
                <a:solidFill>
                  <a:srgbClr val="6d2126"/>
                </a:solidFill>
                <a:latin typeface="Arial"/>
                <a:ea typeface="Arial"/>
              </a:rPr>
              <a:t>  </a:t>
            </a:r>
            <a:r>
              <a:rPr b="0" lang="cs-CZ" sz="2800" spc="-1" strike="noStrike">
                <a:solidFill>
                  <a:srgbClr val="3465a4"/>
                </a:solidFill>
                <a:latin typeface="Arial"/>
                <a:ea typeface="Arial"/>
              </a:rPr>
              <a:t> </a:t>
            </a:r>
            <a:endParaRPr b="0" lang="cs-CZ" sz="2800" spc="-1" strike="noStrike">
              <a:latin typeface="Arial"/>
            </a:endParaRPr>
          </a:p>
        </p:txBody>
      </p:sp>
      <p:pic>
        <p:nvPicPr>
          <p:cNvPr id="163" name="" descr=""/>
          <p:cNvPicPr/>
          <p:nvPr/>
        </p:nvPicPr>
        <p:blipFill>
          <a:blip r:embed="rId2"/>
          <a:srcRect l="0" t="9983" r="0" b="5341"/>
          <a:stretch/>
        </p:blipFill>
        <p:spPr>
          <a:xfrm>
            <a:off x="6126480" y="1828800"/>
            <a:ext cx="2833560" cy="3199320"/>
          </a:xfrm>
          <a:prstGeom prst="rect">
            <a:avLst/>
          </a:prstGeom>
          <a:ln>
            <a:noFill/>
          </a:ln>
        </p:spPr>
      </p:pic>
      <p:sp>
        <p:nvSpPr>
          <p:cNvPr id="164" name="CustomShape 4"/>
          <p:cNvSpPr/>
          <p:nvPr/>
        </p:nvSpPr>
        <p:spPr>
          <a:xfrm>
            <a:off x="6492240" y="3108960"/>
            <a:ext cx="181800" cy="181800"/>
          </a:xfrm>
          <a:custGeom>
            <a:avLst/>
            <a:gdLst/>
            <a:ahLst/>
            <a:rect l="l" t="t" r="r" b="b"/>
            <a:pathLst>
              <a:path w="509" h="509">
                <a:moveTo>
                  <a:pt x="254" y="0"/>
                </a:moveTo>
                <a:cubicBezTo>
                  <a:pt x="398" y="0"/>
                  <a:pt x="508" y="110"/>
                  <a:pt x="508" y="254"/>
                </a:cubicBezTo>
                <a:cubicBezTo>
                  <a:pt x="508" y="398"/>
                  <a:pt x="398" y="508"/>
                  <a:pt x="254" y="508"/>
                </a:cubicBezTo>
                <a:cubicBezTo>
                  <a:pt x="110" y="508"/>
                  <a:pt x="0" y="398"/>
                  <a:pt x="0" y="254"/>
                </a:cubicBezTo>
                <a:cubicBezTo>
                  <a:pt x="0" y="110"/>
                  <a:pt x="110" y="0"/>
                  <a:pt x="254" y="0"/>
                </a:cubicBezTo>
                <a:moveTo>
                  <a:pt x="98" y="143"/>
                </a:moveTo>
                <a:lnTo>
                  <a:pt x="93" y="151"/>
                </a:lnTo>
                <a:lnTo>
                  <a:pt x="88" y="159"/>
                </a:lnTo>
                <a:lnTo>
                  <a:pt x="84" y="168"/>
                </a:lnTo>
                <a:lnTo>
                  <a:pt x="79" y="176"/>
                </a:lnTo>
                <a:lnTo>
                  <a:pt x="76" y="185"/>
                </a:lnTo>
                <a:lnTo>
                  <a:pt x="73" y="194"/>
                </a:lnTo>
                <a:lnTo>
                  <a:pt x="70" y="204"/>
                </a:lnTo>
                <a:lnTo>
                  <a:pt x="67" y="213"/>
                </a:lnTo>
                <a:lnTo>
                  <a:pt x="66" y="222"/>
                </a:lnTo>
                <a:lnTo>
                  <a:pt x="64" y="232"/>
                </a:lnTo>
                <a:lnTo>
                  <a:pt x="63" y="241"/>
                </a:lnTo>
                <a:lnTo>
                  <a:pt x="63" y="251"/>
                </a:lnTo>
                <a:lnTo>
                  <a:pt x="63" y="260"/>
                </a:lnTo>
                <a:lnTo>
                  <a:pt x="64" y="270"/>
                </a:lnTo>
                <a:lnTo>
                  <a:pt x="65" y="279"/>
                </a:lnTo>
                <a:lnTo>
                  <a:pt x="66" y="289"/>
                </a:lnTo>
                <a:lnTo>
                  <a:pt x="68" y="298"/>
                </a:lnTo>
                <a:lnTo>
                  <a:pt x="71" y="308"/>
                </a:lnTo>
                <a:lnTo>
                  <a:pt x="74" y="317"/>
                </a:lnTo>
                <a:lnTo>
                  <a:pt x="77" y="326"/>
                </a:lnTo>
                <a:lnTo>
                  <a:pt x="81" y="334"/>
                </a:lnTo>
                <a:lnTo>
                  <a:pt x="85" y="343"/>
                </a:lnTo>
                <a:lnTo>
                  <a:pt x="90" y="351"/>
                </a:lnTo>
                <a:lnTo>
                  <a:pt x="95" y="359"/>
                </a:lnTo>
                <a:lnTo>
                  <a:pt x="100" y="367"/>
                </a:lnTo>
                <a:lnTo>
                  <a:pt x="106" y="375"/>
                </a:lnTo>
                <a:lnTo>
                  <a:pt x="112" y="382"/>
                </a:lnTo>
                <a:lnTo>
                  <a:pt x="119" y="389"/>
                </a:lnTo>
                <a:lnTo>
                  <a:pt x="126" y="396"/>
                </a:lnTo>
                <a:lnTo>
                  <a:pt x="133" y="402"/>
                </a:lnTo>
                <a:lnTo>
                  <a:pt x="141" y="408"/>
                </a:lnTo>
                <a:lnTo>
                  <a:pt x="149" y="413"/>
                </a:lnTo>
                <a:lnTo>
                  <a:pt x="157" y="418"/>
                </a:lnTo>
                <a:lnTo>
                  <a:pt x="165" y="423"/>
                </a:lnTo>
                <a:lnTo>
                  <a:pt x="174" y="427"/>
                </a:lnTo>
                <a:lnTo>
                  <a:pt x="182" y="431"/>
                </a:lnTo>
                <a:lnTo>
                  <a:pt x="191" y="434"/>
                </a:lnTo>
                <a:lnTo>
                  <a:pt x="200" y="437"/>
                </a:lnTo>
                <a:lnTo>
                  <a:pt x="210" y="440"/>
                </a:lnTo>
                <a:lnTo>
                  <a:pt x="219" y="442"/>
                </a:lnTo>
                <a:lnTo>
                  <a:pt x="229" y="443"/>
                </a:lnTo>
                <a:lnTo>
                  <a:pt x="238" y="444"/>
                </a:lnTo>
                <a:lnTo>
                  <a:pt x="248" y="445"/>
                </a:lnTo>
                <a:lnTo>
                  <a:pt x="257" y="445"/>
                </a:lnTo>
                <a:lnTo>
                  <a:pt x="267" y="445"/>
                </a:lnTo>
                <a:lnTo>
                  <a:pt x="276" y="444"/>
                </a:lnTo>
                <a:lnTo>
                  <a:pt x="286" y="442"/>
                </a:lnTo>
                <a:lnTo>
                  <a:pt x="295" y="441"/>
                </a:lnTo>
                <a:lnTo>
                  <a:pt x="304" y="438"/>
                </a:lnTo>
                <a:lnTo>
                  <a:pt x="314" y="435"/>
                </a:lnTo>
                <a:lnTo>
                  <a:pt x="323" y="432"/>
                </a:lnTo>
                <a:lnTo>
                  <a:pt x="332" y="429"/>
                </a:lnTo>
                <a:lnTo>
                  <a:pt x="340" y="424"/>
                </a:lnTo>
                <a:lnTo>
                  <a:pt x="349" y="420"/>
                </a:lnTo>
                <a:lnTo>
                  <a:pt x="357" y="415"/>
                </a:lnTo>
                <a:lnTo>
                  <a:pt x="365" y="410"/>
                </a:lnTo>
                <a:lnTo>
                  <a:pt x="98" y="143"/>
                </a:lnTo>
                <a:moveTo>
                  <a:pt x="410" y="365"/>
                </a:moveTo>
                <a:lnTo>
                  <a:pt x="415" y="357"/>
                </a:lnTo>
                <a:lnTo>
                  <a:pt x="420" y="349"/>
                </a:lnTo>
                <a:lnTo>
                  <a:pt x="424" y="340"/>
                </a:lnTo>
                <a:lnTo>
                  <a:pt x="429" y="332"/>
                </a:lnTo>
                <a:lnTo>
                  <a:pt x="432" y="323"/>
                </a:lnTo>
                <a:lnTo>
                  <a:pt x="435" y="314"/>
                </a:lnTo>
                <a:lnTo>
                  <a:pt x="438" y="304"/>
                </a:lnTo>
                <a:lnTo>
                  <a:pt x="441" y="295"/>
                </a:lnTo>
                <a:lnTo>
                  <a:pt x="442" y="286"/>
                </a:lnTo>
                <a:lnTo>
                  <a:pt x="444" y="276"/>
                </a:lnTo>
                <a:lnTo>
                  <a:pt x="445" y="267"/>
                </a:lnTo>
                <a:lnTo>
                  <a:pt x="445" y="257"/>
                </a:lnTo>
                <a:lnTo>
                  <a:pt x="445" y="248"/>
                </a:lnTo>
                <a:lnTo>
                  <a:pt x="444" y="238"/>
                </a:lnTo>
                <a:lnTo>
                  <a:pt x="443" y="229"/>
                </a:lnTo>
                <a:lnTo>
                  <a:pt x="442" y="219"/>
                </a:lnTo>
                <a:lnTo>
                  <a:pt x="440" y="210"/>
                </a:lnTo>
                <a:lnTo>
                  <a:pt x="437" y="200"/>
                </a:lnTo>
                <a:lnTo>
                  <a:pt x="434" y="191"/>
                </a:lnTo>
                <a:lnTo>
                  <a:pt x="431" y="182"/>
                </a:lnTo>
                <a:lnTo>
                  <a:pt x="427" y="174"/>
                </a:lnTo>
                <a:lnTo>
                  <a:pt x="423" y="165"/>
                </a:lnTo>
                <a:lnTo>
                  <a:pt x="418" y="157"/>
                </a:lnTo>
                <a:lnTo>
                  <a:pt x="413" y="149"/>
                </a:lnTo>
                <a:lnTo>
                  <a:pt x="408" y="141"/>
                </a:lnTo>
                <a:lnTo>
                  <a:pt x="402" y="133"/>
                </a:lnTo>
                <a:lnTo>
                  <a:pt x="396" y="126"/>
                </a:lnTo>
                <a:lnTo>
                  <a:pt x="389" y="119"/>
                </a:lnTo>
                <a:lnTo>
                  <a:pt x="382" y="112"/>
                </a:lnTo>
                <a:lnTo>
                  <a:pt x="375" y="106"/>
                </a:lnTo>
                <a:lnTo>
                  <a:pt x="367" y="100"/>
                </a:lnTo>
                <a:lnTo>
                  <a:pt x="359" y="95"/>
                </a:lnTo>
                <a:lnTo>
                  <a:pt x="351" y="90"/>
                </a:lnTo>
                <a:lnTo>
                  <a:pt x="343" y="85"/>
                </a:lnTo>
                <a:lnTo>
                  <a:pt x="334" y="81"/>
                </a:lnTo>
                <a:lnTo>
                  <a:pt x="326" y="77"/>
                </a:lnTo>
                <a:lnTo>
                  <a:pt x="317" y="74"/>
                </a:lnTo>
                <a:lnTo>
                  <a:pt x="308" y="71"/>
                </a:lnTo>
                <a:lnTo>
                  <a:pt x="298" y="68"/>
                </a:lnTo>
                <a:lnTo>
                  <a:pt x="289" y="66"/>
                </a:lnTo>
                <a:lnTo>
                  <a:pt x="279" y="65"/>
                </a:lnTo>
                <a:lnTo>
                  <a:pt x="270" y="64"/>
                </a:lnTo>
                <a:lnTo>
                  <a:pt x="260" y="63"/>
                </a:lnTo>
                <a:lnTo>
                  <a:pt x="251" y="63"/>
                </a:lnTo>
                <a:lnTo>
                  <a:pt x="241" y="63"/>
                </a:lnTo>
                <a:lnTo>
                  <a:pt x="232" y="64"/>
                </a:lnTo>
                <a:lnTo>
                  <a:pt x="222" y="66"/>
                </a:lnTo>
                <a:lnTo>
                  <a:pt x="213" y="67"/>
                </a:lnTo>
                <a:lnTo>
                  <a:pt x="204" y="70"/>
                </a:lnTo>
                <a:lnTo>
                  <a:pt x="194" y="73"/>
                </a:lnTo>
                <a:lnTo>
                  <a:pt x="185" y="76"/>
                </a:lnTo>
                <a:lnTo>
                  <a:pt x="176" y="79"/>
                </a:lnTo>
                <a:lnTo>
                  <a:pt x="168" y="84"/>
                </a:lnTo>
                <a:lnTo>
                  <a:pt x="159" y="88"/>
                </a:lnTo>
                <a:lnTo>
                  <a:pt x="151" y="93"/>
                </a:lnTo>
                <a:lnTo>
                  <a:pt x="143" y="98"/>
                </a:lnTo>
                <a:lnTo>
                  <a:pt x="410" y="365"/>
                </a:lnTo>
              </a:path>
            </a:pathLst>
          </a:custGeom>
          <a:solidFill>
            <a:srgbClr val="ff0000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</TotalTime>
  <Application>LibreOffice/6.0.7.3$Linux_X86_64 LibreOffice_project/00m0$Build-3</Applicat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venca</dc:creator>
  <dc:description/>
  <dc:language>cs-CZ</dc:language>
  <cp:lastModifiedBy/>
  <dcterms:modified xsi:type="dcterms:W3CDTF">2024-01-22T16:52:41Z</dcterms:modified>
  <cp:revision>429</cp:revision>
  <dc:subject/>
  <dc:title>Prezentace aplikace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DocSecurity">
    <vt:i4>0</vt:i4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2</vt:i4>
  </property>
  <property fmtid="{D5CDD505-2E9C-101B-9397-08002B2CF9AE}" pid="8" name="Notes">
    <vt:i4>37</vt:i4>
  </property>
  <property fmtid="{D5CDD505-2E9C-101B-9397-08002B2CF9AE}" pid="9" name="PresentationFormat">
    <vt:lpwstr>Vlastní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37</vt:i4>
  </property>
</Properties>
</file>