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5" r:id="rId3"/>
    <p:sldId id="349" r:id="rId4"/>
    <p:sldId id="343" r:id="rId5"/>
    <p:sldId id="350" r:id="rId6"/>
    <p:sldId id="344" r:id="rId7"/>
    <p:sldId id="351" r:id="rId8"/>
    <p:sldId id="259" r:id="rId9"/>
    <p:sldId id="332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78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98FFD1-111A-4AED-A27C-CC10CCC921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0764B2E-EB52-414A-B8D4-7FC1DF325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0049CEF-67D8-4C9F-802C-82A823AA9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3DAC-FC23-4AE6-B68C-95B33F1EF009}" type="datetimeFigureOut">
              <a:rPr lang="cs-CZ" smtClean="0"/>
              <a:t>21.01.2024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2D19D2-E640-4E21-ACE5-51A66C7C5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B498974-EEB8-465F-9682-FAF352B6F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40C4-C958-4691-98B2-D4FD5870D0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4832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323163-6B71-4010-978E-FAF83DD87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E23B9EC-1576-4CC0-A616-A36F36F35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91CA8C-A899-420E-89F5-85F0D058C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3DAC-FC23-4AE6-B68C-95B33F1EF009}" type="datetimeFigureOut">
              <a:rPr lang="cs-CZ" smtClean="0"/>
              <a:t>21.01.2024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EEE16F-EBB7-4942-BBAC-16331F12F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5AD498-F448-4D2D-B334-282EF7BCC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40C4-C958-4691-98B2-D4FD5870D0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529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DEA480B-C00D-42DF-9E8C-D28DFF45C3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A3F9656-1358-47B8-8017-6C958B425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CD2A58-6913-416F-8DAC-635421CE5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3DAC-FC23-4AE6-B68C-95B33F1EF009}" type="datetimeFigureOut">
              <a:rPr lang="cs-CZ" smtClean="0"/>
              <a:t>21.01.2024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95CCAA3-850D-457D-B7D0-058D98FDB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E79AD7A-3E35-43BE-8D89-CAAE916F3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40C4-C958-4691-98B2-D4FD5870D0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6672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7AB23C-D3E7-4502-8A4A-D06AC1DE9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EA047F-9C9F-4E88-A14E-F82D9118F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16A7D1-7340-49CB-A4D2-0E4B28426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3DAC-FC23-4AE6-B68C-95B33F1EF009}" type="datetimeFigureOut">
              <a:rPr lang="cs-CZ" smtClean="0"/>
              <a:t>21.01.2024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468C52-47A1-4BEF-9F83-29AE3E6BB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2A76CFF-7F43-4BDA-960B-1F9C451CB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40C4-C958-4691-98B2-D4FD5870D0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5733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F386F3-DA69-484F-B3C9-093C9F069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399A3AD-3076-4EFB-A019-83D63283B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06873E-0597-471D-8F13-709FCF3E5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3DAC-FC23-4AE6-B68C-95B33F1EF009}" type="datetimeFigureOut">
              <a:rPr lang="cs-CZ" smtClean="0"/>
              <a:t>21.01.2024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0BEBD0-78E9-4E3E-91B8-AE8A0F158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169F99-F4EE-465D-B84C-388290E47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40C4-C958-4691-98B2-D4FD5870D0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328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33CDAF-9245-45EB-824D-925E82505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412B244-9096-48C4-BBFE-8131A617B5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D82B3EE-AECC-497C-BB0F-1EAAD90B5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D442492-FE63-4198-9DF0-BB8C2C5C9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3DAC-FC23-4AE6-B68C-95B33F1EF009}" type="datetimeFigureOut">
              <a:rPr lang="cs-CZ" smtClean="0"/>
              <a:t>21.01.2024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428F298-4B84-4AFB-AF3B-EF2980A9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82AA963-7EDA-4450-B4E2-DA6DC82FB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40C4-C958-4691-98B2-D4FD5870D0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8037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DC1A2B-3CFF-4B22-AD28-4D78D942B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3FAD146-6853-4628-A980-04986E742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95E240C-3B21-4948-AD90-5A57EB75D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BC56F643-1F21-4E20-96C0-67E17B0D6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702439A-2268-452B-AED9-843EA333F8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ACA818A-9E61-466B-9BEC-FB54CBC67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3DAC-FC23-4AE6-B68C-95B33F1EF009}" type="datetimeFigureOut">
              <a:rPr lang="cs-CZ" smtClean="0"/>
              <a:t>21.01.2024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062794E-E7E8-4D4C-A593-E296C0FBE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C954852-6255-4246-B30E-913B417E3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40C4-C958-4691-98B2-D4FD5870D0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305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4F291D-C514-45ED-ACCA-88560E7C1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2F0DEC2-6363-498D-99F1-611341132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3DAC-FC23-4AE6-B68C-95B33F1EF009}" type="datetimeFigureOut">
              <a:rPr lang="cs-CZ" smtClean="0"/>
              <a:t>21.01.2024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367D0F6-E3CE-4E8E-A951-B21459116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19D994E-E1C0-4C7B-A12F-7DA5F467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40C4-C958-4691-98B2-D4FD5870D0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1338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877A680-4B63-46FB-BE27-E9BCC0094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3DAC-FC23-4AE6-B68C-95B33F1EF009}" type="datetimeFigureOut">
              <a:rPr lang="cs-CZ" smtClean="0"/>
              <a:t>21.01.2024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51E701A-6F3D-4ED6-B68C-2FCC9D72B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1B786BF-A4C2-4CDB-93BE-3EE00CE61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40C4-C958-4691-98B2-D4FD5870D0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977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F2C79E-3801-4F17-845E-C3690C03A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2396C1-D0A9-4074-A33A-B09588491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B9E092E-022D-4B4D-8B80-18890A828D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B653F2D-B527-4E51-95D3-EE0FDE029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3DAC-FC23-4AE6-B68C-95B33F1EF009}" type="datetimeFigureOut">
              <a:rPr lang="cs-CZ" smtClean="0"/>
              <a:t>21.01.2024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A644DC2-2C80-40ED-9A7D-7A3EE47E5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82BC3F0-F9BA-495A-95B1-235506EBD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40C4-C958-4691-98B2-D4FD5870D0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5816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A72D3F-D59C-40A7-AA27-4EDCD3495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B9E6AB5-EA08-471C-9CB2-48AC686E2A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C9B0826-1E79-4D2F-9002-0538FC393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344BB7A-9CD7-4218-BFEA-C39E046D4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3DAC-FC23-4AE6-B68C-95B33F1EF009}" type="datetimeFigureOut">
              <a:rPr lang="cs-CZ" smtClean="0"/>
              <a:t>21.01.2024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E2DE519-A66D-4740-AA23-0EA774ADA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C197536-7AC6-44C4-AAD5-BDFBCF49C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40C4-C958-4691-98B2-D4FD5870D0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7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D46F0D3-6171-43AF-938D-EE2ADD1B3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309F721-251E-4545-B148-17B2FE536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86E45F-ABCB-49B4-B471-1DE6923C2F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63DAC-FC23-4AE6-B68C-95B33F1EF009}" type="datetimeFigureOut">
              <a:rPr lang="cs-CZ" smtClean="0"/>
              <a:t>21.01.2024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77560FE-AA4F-435A-9016-91AF1A601F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C0BD032-C875-4D13-A4B9-143F16B7B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440C4-C958-4691-98B2-D4FD5870D0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49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urcik@fel.cvut.cz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arcel.polacek@fel.cvut.cz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burcik@fel.cvut.cz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608327B-3E53-436F-AA85-CA66C93A03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305" y="3415754"/>
            <a:ext cx="9471956" cy="11371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vLab - virtualizace nejen komunikační infrastruktury</a:t>
            </a:r>
            <a:b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4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C268438-0976-44A2-B297-F49CFB291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304" y="1173707"/>
            <a:ext cx="6944510" cy="2065992"/>
          </a:xfrm>
          <a:prstGeom prst="rect">
            <a:avLst/>
          </a:prstGeom>
        </p:spPr>
      </p:pic>
      <p:sp>
        <p:nvSpPr>
          <p:cNvPr id="3" name="Zástupný symbol pro text 4">
            <a:extLst>
              <a:ext uri="{FF2B5EF4-FFF2-40B4-BE49-F238E27FC236}">
                <a16:creationId xmlns:a16="http://schemas.microsoft.com/office/drawing/2014/main" id="{5A8E2160-6C02-1696-2033-7354BB958107}"/>
              </a:ext>
            </a:extLst>
          </p:cNvPr>
          <p:cNvSpPr txBox="1">
            <a:spLocks/>
          </p:cNvSpPr>
          <p:nvPr/>
        </p:nvSpPr>
        <p:spPr>
          <a:xfrm>
            <a:off x="1289304" y="5176139"/>
            <a:ext cx="7745969" cy="845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Jaroslav </a:t>
            </a:r>
            <a:r>
              <a:rPr lang="en-US" sz="2000" dirty="0" err="1"/>
              <a:t>Burčík</a:t>
            </a:r>
            <a:r>
              <a:rPr lang="en-US" sz="2000" dirty="0"/>
              <a:t>, </a:t>
            </a:r>
            <a:r>
              <a:rPr lang="en-US" sz="2000" dirty="0">
                <a:hlinkClick r:id="rId3"/>
              </a:rPr>
              <a:t>burcik@fel.cvut.cz</a:t>
            </a: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Marcel </a:t>
            </a:r>
            <a:r>
              <a:rPr lang="en-US" sz="2000" dirty="0" err="1"/>
              <a:t>Poláček</a:t>
            </a:r>
            <a:r>
              <a:rPr lang="en-US" sz="2000" dirty="0"/>
              <a:t>, </a:t>
            </a:r>
            <a:r>
              <a:rPr lang="en-US" sz="2000" dirty="0">
                <a:hlinkClick r:id="rId4"/>
              </a:rPr>
              <a:t>marcel.polacek@fel.cvut.cz</a:t>
            </a: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33690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B65625-9679-4714-846F-2053C802A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2511"/>
            <a:ext cx="10515600" cy="852407"/>
          </a:xfrm>
        </p:spPr>
        <p:txBody>
          <a:bodyPr>
            <a:normAutofit/>
          </a:bodyPr>
          <a:lstStyle/>
          <a:p>
            <a:r>
              <a:rPr lang="cs-CZ" dirty="0"/>
              <a:t>Tajné sny při výuce sítí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3AA78E-813F-4B95-9D50-99EE7A600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7702"/>
            <a:ext cx="4866861" cy="34492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Studenta </a:t>
            </a:r>
            <a:br>
              <a:rPr lang="cs-CZ" dirty="0"/>
            </a:br>
            <a:endParaRPr lang="cs-CZ" dirty="0"/>
          </a:p>
          <a:p>
            <a:pPr lvl="1"/>
            <a:r>
              <a:rPr lang="cs-CZ" dirty="0"/>
              <a:t>Mít úlohu jen pro sebe</a:t>
            </a:r>
            <a:br>
              <a:rPr lang="cs-CZ" dirty="0"/>
            </a:br>
            <a:endParaRPr lang="cs-CZ" dirty="0"/>
          </a:p>
          <a:p>
            <a:pPr lvl="1"/>
            <a:r>
              <a:rPr lang="cs-CZ" dirty="0"/>
              <a:t>Nezačínat z nuly – pokračovat, kde jsem přestal </a:t>
            </a:r>
          </a:p>
          <a:p>
            <a:pPr marL="457200" lvl="1" indent="0">
              <a:buNone/>
            </a:pPr>
            <a:endParaRPr lang="cs-CZ" dirty="0"/>
          </a:p>
          <a:p>
            <a:pPr lvl="1"/>
            <a:r>
              <a:rPr lang="cs-CZ" dirty="0"/>
              <a:t>Nezešílet z kabelů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330AF72-7F0E-4BED-9421-10C22E67C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09727"/>
          </a:xfrm>
          <a:prstGeom prst="rect">
            <a:avLst/>
          </a:prstGeom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278CEDD0-7A8B-E8C6-77D4-920660E5080C}"/>
              </a:ext>
            </a:extLst>
          </p:cNvPr>
          <p:cNvSpPr txBox="1">
            <a:spLocks/>
          </p:cNvSpPr>
          <p:nvPr/>
        </p:nvSpPr>
        <p:spPr>
          <a:xfrm>
            <a:off x="6241774" y="2727702"/>
            <a:ext cx="5496339" cy="3449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/>
              <a:t>Vyučujícího</a:t>
            </a:r>
            <a:br>
              <a:rPr lang="cs-CZ" dirty="0"/>
            </a:br>
            <a:endParaRPr lang="cs-CZ" dirty="0"/>
          </a:p>
          <a:p>
            <a:pPr lvl="1"/>
            <a:r>
              <a:rPr lang="cs-CZ" dirty="0"/>
              <a:t>Mít na nové hračky</a:t>
            </a:r>
            <a:br>
              <a:rPr lang="cs-CZ" dirty="0"/>
            </a:br>
            <a:endParaRPr lang="cs-CZ" dirty="0"/>
          </a:p>
          <a:p>
            <a:pPr lvl="1"/>
            <a:r>
              <a:rPr lang="cs-CZ" dirty="0"/>
              <a:t>Při cvičení „</a:t>
            </a:r>
            <a:r>
              <a:rPr lang="cs-CZ" dirty="0" err="1"/>
              <a:t>trablšutit</a:t>
            </a:r>
            <a:r>
              <a:rPr lang="cs-CZ" dirty="0"/>
              <a:t>“ méně než student</a:t>
            </a:r>
            <a:br>
              <a:rPr lang="cs-CZ" dirty="0"/>
            </a:br>
            <a:endParaRPr lang="cs-CZ" dirty="0"/>
          </a:p>
          <a:p>
            <a:pPr lvl="1"/>
            <a:r>
              <a:rPr lang="cs-CZ" dirty="0"/>
              <a:t>Nedělat </a:t>
            </a:r>
            <a:r>
              <a:rPr lang="cs-CZ" dirty="0" err="1"/>
              <a:t>bedňáka</a:t>
            </a:r>
            <a:r>
              <a:rPr lang="cs-CZ" dirty="0"/>
              <a:t> a šetřit záda</a:t>
            </a:r>
          </a:p>
        </p:txBody>
      </p:sp>
    </p:spTree>
    <p:extLst>
      <p:ext uri="{BB962C8B-B14F-4D97-AF65-F5344CB8AC3E}">
        <p14:creationId xmlns:p14="http://schemas.microsoft.com/office/powerpoint/2010/main" val="2876927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08A89-2F5B-5AD0-A154-63410A655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9E072E-2289-51F6-473F-E29342419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287" y="2853624"/>
            <a:ext cx="10515600" cy="852407"/>
          </a:xfrm>
        </p:spPr>
        <p:txBody>
          <a:bodyPr>
            <a:normAutofit/>
          </a:bodyPr>
          <a:lstStyle/>
          <a:p>
            <a:r>
              <a:rPr lang="cs-CZ" dirty="0"/>
              <a:t>Ukázka 1 - Tajné sny se zhmotňují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6CB5FFC-C4F6-ACC0-9216-73B2007D3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0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84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B65625-9679-4714-846F-2053C802A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1171"/>
            <a:ext cx="10515600" cy="852407"/>
          </a:xfrm>
        </p:spPr>
        <p:txBody>
          <a:bodyPr>
            <a:normAutofit/>
          </a:bodyPr>
          <a:lstStyle/>
          <a:p>
            <a:r>
              <a:rPr lang="cs-CZ" dirty="0"/>
              <a:t>Co jsou virtuální laboratoře?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3AA78E-813F-4B95-9D50-99EE7A600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7702"/>
            <a:ext cx="7561881" cy="3449260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Plně virtualizované prostředí pro podporu výuky</a:t>
            </a:r>
            <a:br>
              <a:rPr lang="cs-CZ" dirty="0"/>
            </a:br>
            <a:endParaRPr lang="cs-CZ" dirty="0"/>
          </a:p>
          <a:p>
            <a:r>
              <a:rPr lang="cs-CZ" dirty="0"/>
              <a:t>Vzdáleně přístupné 24/7, prostřednictvím WWW, s možností rezervace (individuální/skupinové)</a:t>
            </a:r>
            <a:br>
              <a:rPr lang="cs-CZ" dirty="0"/>
            </a:br>
            <a:endParaRPr lang="cs-CZ" dirty="0"/>
          </a:p>
          <a:p>
            <a:r>
              <a:rPr lang="cs-CZ" dirty="0"/>
              <a:t>Postavené na komunitní verzi EVE-NG</a:t>
            </a:r>
            <a:br>
              <a:rPr lang="cs-CZ" dirty="0"/>
            </a:br>
            <a:endParaRPr lang="cs-CZ" dirty="0"/>
          </a:p>
          <a:p>
            <a:r>
              <a:rPr lang="cs-CZ" dirty="0"/>
              <a:t>Umožňují emulaci reálných obrazů sítových prvků,  koncových stanic, serverů či propojení se systémy umístěnými v reálném světě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330AF72-7F0E-4BED-9421-10C22E67C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0972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8A58DDA-9619-4DB1-B8D8-92A538A73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389" y="1951673"/>
            <a:ext cx="2920475" cy="24327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B3DED2A-DF28-4DAB-8AB7-7C21C0180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9129" y="4548752"/>
            <a:ext cx="3290955" cy="22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02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A40CC-F4B5-0C6B-1953-DBAA36804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94B7E3-8723-3F7B-7F8E-51E95CF64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287" y="2853624"/>
            <a:ext cx="10515600" cy="852407"/>
          </a:xfrm>
        </p:spPr>
        <p:txBody>
          <a:bodyPr>
            <a:normAutofit/>
          </a:bodyPr>
          <a:lstStyle/>
          <a:p>
            <a:r>
              <a:rPr lang="cs-CZ" dirty="0"/>
              <a:t>Ukázka 2 – Ono to žije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9FAE235-5B70-FD22-B56F-A9E83153C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0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15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B65625-9679-4714-846F-2053C802A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1171"/>
            <a:ext cx="10515600" cy="852407"/>
          </a:xfrm>
        </p:spPr>
        <p:txBody>
          <a:bodyPr>
            <a:normAutofit/>
          </a:bodyPr>
          <a:lstStyle/>
          <a:p>
            <a:r>
              <a:rPr lang="cs-CZ" dirty="0"/>
              <a:t>Jak </a:t>
            </a:r>
            <a:r>
              <a:rPr lang="cs-CZ" dirty="0" err="1"/>
              <a:t>vLab</a:t>
            </a:r>
            <a:r>
              <a:rPr lang="cs-CZ" dirty="0"/>
              <a:t> usnadní práci?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330AF72-7F0E-4BED-9421-10C22E67C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09727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1EDBEBFF-4E4D-0B25-A086-34AA8AA0E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3200"/>
            <a:ext cx="5396345" cy="4081716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/>
              <a:t>Onboarding</a:t>
            </a:r>
            <a:r>
              <a:rPr lang="cs-CZ" dirty="0"/>
              <a:t>/adaptace zaměstnanců na nové prostředí</a:t>
            </a:r>
            <a:br>
              <a:rPr lang="cs-CZ" dirty="0"/>
            </a:br>
            <a:endParaRPr lang="cs-CZ" dirty="0"/>
          </a:p>
          <a:p>
            <a:r>
              <a:rPr lang="cs-CZ" dirty="0"/>
              <a:t>Testy interoperability v heterogenních sítích</a:t>
            </a:r>
            <a:br>
              <a:rPr lang="cs-CZ" dirty="0"/>
            </a:br>
            <a:endParaRPr lang="cs-CZ" dirty="0"/>
          </a:p>
          <a:p>
            <a:r>
              <a:rPr lang="cs-CZ" dirty="0"/>
              <a:t>Tréning konfigurace jednotlivých síťových prvků či systémů</a:t>
            </a:r>
            <a:br>
              <a:rPr lang="cs-CZ" dirty="0"/>
            </a:br>
            <a:endParaRPr lang="cs-CZ" dirty="0"/>
          </a:p>
          <a:p>
            <a:r>
              <a:rPr lang="cs-CZ" dirty="0"/>
              <a:t>Tréning různých scénářů z oblasti kybernetické bezpečnosti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36EAF5B-467A-BAEB-F0F1-7D8C1DB99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641" y="2922602"/>
            <a:ext cx="5760359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23B01-DA53-DD23-1C75-A8CDD68D3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EE3533-BFC0-52B6-2806-22D273FD7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287" y="2853624"/>
            <a:ext cx="10515600" cy="852407"/>
          </a:xfrm>
        </p:spPr>
        <p:txBody>
          <a:bodyPr>
            <a:normAutofit/>
          </a:bodyPr>
          <a:lstStyle/>
          <a:p>
            <a:r>
              <a:rPr lang="cs-CZ" dirty="0"/>
              <a:t>Ukázka 3 – I složité může odsýpat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E22094D-A006-5DD1-BBED-637429754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0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38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symbol pro obsah 10">
            <a:extLst>
              <a:ext uri="{FF2B5EF4-FFF2-40B4-BE49-F238E27FC236}">
                <a16:creationId xmlns:a16="http://schemas.microsoft.com/office/drawing/2014/main" id="{DAF13AA4-E508-4E5B-8274-293D7BEFD8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5457" y="1045325"/>
            <a:ext cx="5598045" cy="122039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C1DA10A-8213-458C-A113-669124FE6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6218" y="1200411"/>
            <a:ext cx="1530637" cy="152079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2BEBC43-7059-43E0-951A-D23696B310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4" y="0"/>
            <a:ext cx="12192000" cy="77080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E26BF34-A8E1-4D63-9B56-065B7B45F1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640" y="1045325"/>
            <a:ext cx="2099873" cy="2253889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69254A1E-754E-4CC0-A6BD-91317E7C662C}"/>
              </a:ext>
            </a:extLst>
          </p:cNvPr>
          <p:cNvSpPr/>
          <p:nvPr/>
        </p:nvSpPr>
        <p:spPr>
          <a:xfrm>
            <a:off x="9133740" y="2929882"/>
            <a:ext cx="2737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https://netacad.fel.cvut.cz/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202837C-9C65-460C-8AD5-EDDDBC66A2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3093" y="2774355"/>
            <a:ext cx="1744201" cy="1517854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D67CBD6-304B-47CB-AE10-367C814285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6084" y="2721206"/>
            <a:ext cx="1826928" cy="1655486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C6BDF249-5164-41C4-B901-2655F9F6E2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63502" y="4303589"/>
            <a:ext cx="1451539" cy="1284855"/>
          </a:xfrm>
          <a:prstGeom prst="rect">
            <a:avLst/>
          </a:prstGeom>
        </p:spPr>
      </p:pic>
      <p:sp>
        <p:nvSpPr>
          <p:cNvPr id="18" name="Obdélník 17">
            <a:extLst>
              <a:ext uri="{FF2B5EF4-FFF2-40B4-BE49-F238E27FC236}">
                <a16:creationId xmlns:a16="http://schemas.microsoft.com/office/drawing/2014/main" id="{829F8D8B-88AA-4FFF-BAB8-A3256FE68D88}"/>
              </a:ext>
            </a:extLst>
          </p:cNvPr>
          <p:cNvSpPr/>
          <p:nvPr/>
        </p:nvSpPr>
        <p:spPr>
          <a:xfrm>
            <a:off x="2441584" y="5559605"/>
            <a:ext cx="2295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CCNA—</a:t>
            </a:r>
            <a:r>
              <a:rPr lang="cs-CZ" b="1" dirty="0" err="1"/>
              <a:t>Introduction</a:t>
            </a:r>
            <a:r>
              <a:rPr lang="cs-CZ" b="1" dirty="0"/>
              <a:t> to </a:t>
            </a:r>
            <a:r>
              <a:rPr lang="cs-CZ" b="1" dirty="0" err="1"/>
              <a:t>Networks</a:t>
            </a:r>
            <a:endParaRPr lang="cs-CZ" b="1" dirty="0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19F6E6E1-2976-4D0D-9FA1-A201F3E64C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8040" y="4303589"/>
            <a:ext cx="1451539" cy="1284855"/>
          </a:xfrm>
          <a:prstGeom prst="rect">
            <a:avLst/>
          </a:prstGeom>
        </p:spPr>
      </p:pic>
      <p:sp>
        <p:nvSpPr>
          <p:cNvPr id="20" name="Obdélník 19">
            <a:extLst>
              <a:ext uri="{FF2B5EF4-FFF2-40B4-BE49-F238E27FC236}">
                <a16:creationId xmlns:a16="http://schemas.microsoft.com/office/drawing/2014/main" id="{8B33E798-E9FA-43D0-8E85-3F00A594620F}"/>
              </a:ext>
            </a:extLst>
          </p:cNvPr>
          <p:cNvSpPr/>
          <p:nvPr/>
        </p:nvSpPr>
        <p:spPr>
          <a:xfrm>
            <a:off x="4826122" y="5559605"/>
            <a:ext cx="22953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CCNA 2—Switching, Routing and Wireless Essentials</a:t>
            </a: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D922A238-BBE9-47E3-AEE6-A50B2C1A31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1466" y="4303589"/>
            <a:ext cx="1451539" cy="1284855"/>
          </a:xfrm>
          <a:prstGeom prst="rect">
            <a:avLst/>
          </a:prstGeom>
        </p:spPr>
      </p:pic>
      <p:sp>
        <p:nvSpPr>
          <p:cNvPr id="22" name="Obdélník 21">
            <a:extLst>
              <a:ext uri="{FF2B5EF4-FFF2-40B4-BE49-F238E27FC236}">
                <a16:creationId xmlns:a16="http://schemas.microsoft.com/office/drawing/2014/main" id="{1F007F75-BAC7-41CD-9BDB-F20034568564}"/>
              </a:ext>
            </a:extLst>
          </p:cNvPr>
          <p:cNvSpPr/>
          <p:nvPr/>
        </p:nvSpPr>
        <p:spPr>
          <a:xfrm>
            <a:off x="7079548" y="5559605"/>
            <a:ext cx="22953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CCNA 3—Enterprise Networking, Security and </a:t>
            </a:r>
            <a:r>
              <a:rPr lang="en-US" b="1" dirty="0" err="1"/>
              <a:t>Automnation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6196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cs-CZ" dirty="0"/>
              <a:t>Děkuji za pozornost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841086" y="4589463"/>
            <a:ext cx="10515600" cy="1500187"/>
          </a:xfrm>
        </p:spPr>
        <p:txBody>
          <a:bodyPr anchor="b">
            <a:normAutofit/>
          </a:bodyPr>
          <a:lstStyle/>
          <a:p>
            <a:pPr algn="r"/>
            <a:r>
              <a:rPr lang="pl-PL" dirty="0"/>
              <a:t>Jaroslav Burčík</a:t>
            </a:r>
          </a:p>
          <a:p>
            <a:pPr algn="r"/>
            <a:r>
              <a:rPr lang="pl-PL" dirty="0">
                <a:hlinkClick r:id="rId2"/>
              </a:rPr>
              <a:t>burcik@fel.cvut.cz</a:t>
            </a:r>
            <a:endParaRPr lang="pl-PL" dirty="0"/>
          </a:p>
          <a:p>
            <a:pPr algn="r"/>
            <a:r>
              <a:rPr lang="pl-PL" dirty="0"/>
              <a:t>Tel.: 773 510 551 </a:t>
            </a:r>
          </a:p>
        </p:txBody>
      </p:sp>
    </p:spTree>
    <p:extLst>
      <p:ext uri="{BB962C8B-B14F-4D97-AF65-F5344CB8AC3E}">
        <p14:creationId xmlns:p14="http://schemas.microsoft.com/office/powerpoint/2010/main" val="380657469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4096</TotalTime>
  <Words>234</Words>
  <Application>Microsoft Macintosh PowerPoint</Application>
  <PresentationFormat>Širokoúhlá obrazovka</PresentationFormat>
  <Paragraphs>34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 vLab - virtualizace nejen komunikační infrastruktury </vt:lpstr>
      <vt:lpstr>Tajné sny při výuce sítí </vt:lpstr>
      <vt:lpstr>Ukázka 1 - Tajné sny se zhmotňují</vt:lpstr>
      <vt:lpstr>Co jsou virtuální laboratoře?</vt:lpstr>
      <vt:lpstr>Ukázka 2 – Ono to žije </vt:lpstr>
      <vt:lpstr>Jak vLab usnadní práci?</vt:lpstr>
      <vt:lpstr>Ukázka 3 – I složité může odsýpat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Budování kapacit v oblasti kybernetické bezpečnosti</dc:title>
  <dc:creator>Burčík Jaroslav</dc:creator>
  <cp:lastModifiedBy>Burcik, Jaroslav</cp:lastModifiedBy>
  <cp:revision>62</cp:revision>
  <dcterms:created xsi:type="dcterms:W3CDTF">2021-12-13T20:06:00Z</dcterms:created>
  <dcterms:modified xsi:type="dcterms:W3CDTF">2024-01-21T17:57:46Z</dcterms:modified>
</cp:coreProperties>
</file>