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4" r:id="rId2"/>
    <p:sldMasterId id="2147483662" r:id="rId3"/>
    <p:sldMasterId id="2147483664" r:id="rId4"/>
    <p:sldMasterId id="2147483672" r:id="rId5"/>
  </p:sldMasterIdLst>
  <p:notesMasterIdLst>
    <p:notesMasterId r:id="rId30"/>
  </p:notesMasterIdLst>
  <p:handoutMasterIdLst>
    <p:handoutMasterId r:id="rId31"/>
  </p:handoutMasterIdLst>
  <p:sldIdLst>
    <p:sldId id="396" r:id="rId6"/>
    <p:sldId id="368" r:id="rId7"/>
    <p:sldId id="356" r:id="rId8"/>
    <p:sldId id="381" r:id="rId9"/>
    <p:sldId id="376" r:id="rId10"/>
    <p:sldId id="378" r:id="rId11"/>
    <p:sldId id="379" r:id="rId12"/>
    <p:sldId id="380" r:id="rId13"/>
    <p:sldId id="388" r:id="rId14"/>
    <p:sldId id="389" r:id="rId15"/>
    <p:sldId id="391" r:id="rId16"/>
    <p:sldId id="390" r:id="rId17"/>
    <p:sldId id="395" r:id="rId18"/>
    <p:sldId id="397" r:id="rId19"/>
    <p:sldId id="393" r:id="rId20"/>
    <p:sldId id="394" r:id="rId21"/>
    <p:sldId id="386" r:id="rId22"/>
    <p:sldId id="382" r:id="rId23"/>
    <p:sldId id="383" r:id="rId24"/>
    <p:sldId id="384" r:id="rId25"/>
    <p:sldId id="385" r:id="rId26"/>
    <p:sldId id="398" r:id="rId27"/>
    <p:sldId id="399" r:id="rId28"/>
    <p:sldId id="38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ka" id="{E161F9DD-1C72-8745-BB52-BDA117E38819}">
          <p14:sldIdLst>
            <p14:sldId id="396"/>
          </p14:sldIdLst>
        </p14:section>
        <p14:section name="Dalsi strany" id="{13223AEA-A8A8-3145-8444-D5F3EF994CFB}">
          <p14:sldIdLst>
            <p14:sldId id="368"/>
            <p14:sldId id="356"/>
            <p14:sldId id="381"/>
            <p14:sldId id="376"/>
            <p14:sldId id="378"/>
            <p14:sldId id="379"/>
            <p14:sldId id="380"/>
            <p14:sldId id="388"/>
            <p14:sldId id="389"/>
            <p14:sldId id="391"/>
            <p14:sldId id="390"/>
            <p14:sldId id="395"/>
            <p14:sldId id="397"/>
            <p14:sldId id="393"/>
            <p14:sldId id="394"/>
            <p14:sldId id="386"/>
            <p14:sldId id="382"/>
            <p14:sldId id="383"/>
            <p14:sldId id="384"/>
            <p14:sldId id="385"/>
            <p14:sldId id="398"/>
            <p14:sldId id="399"/>
            <p14:sldId id="3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3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 Rychtecky" initials="MR" lastIdx="4" clrIdx="0">
    <p:extLst>
      <p:ext uri="{19B8F6BF-5375-455C-9EA6-DF929625EA0E}">
        <p15:presenceInfo xmlns:p15="http://schemas.microsoft.com/office/powerpoint/2012/main" userId="a057f9429e7727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4A70"/>
    <a:srgbClr val="006A93"/>
    <a:srgbClr val="CED630"/>
    <a:srgbClr val="004666"/>
    <a:srgbClr val="007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2178" autoAdjust="0"/>
  </p:normalViewPr>
  <p:slideViewPr>
    <p:cSldViewPr snapToGrid="0" snapToObjects="1">
      <p:cViewPr varScale="1">
        <p:scale>
          <a:sx n="146" d="100"/>
          <a:sy n="146" d="100"/>
        </p:scale>
        <p:origin x="552" y="150"/>
      </p:cViewPr>
      <p:guideLst>
        <p:guide orient="horz" pos="2143"/>
        <p:guide pos="33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22AE72-85DA-E70F-9B6F-B661DA626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9E0E3B-1CAA-83C5-FF15-BBCA31827B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4441F-D8F2-4A34-90E9-18B085446619}" type="datetimeFigureOut">
              <a:rPr lang="cs-CZ" smtClean="0"/>
              <a:t>21.01.2024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AC7B2-585F-4CEE-0967-BA7E1441A4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92DD5-D178-6C97-AAED-3614270382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4E0DB-39C0-4944-BFEB-74B46FF7C5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6526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AF2A9-37CA-1746-8C1C-FF3DD5F7FC48}" type="datetimeFigureOut">
              <a:rPr lang="en-US" smtClean="0"/>
              <a:t>21-Jan-24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79E9F-30F9-D14D-B71B-CC45E5B65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46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477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516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80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780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934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356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55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2160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059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5128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893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8049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208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5218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0714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356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519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28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9283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349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07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447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84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80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259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19632" y="775882"/>
            <a:ext cx="9634483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319632" y="1944415"/>
            <a:ext cx="9634483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stylescbfge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030" y="6186626"/>
            <a:ext cx="7302349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12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030" y="6186626"/>
            <a:ext cx="7302349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/>
              <a:t>www.nix.cz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319632" y="775882"/>
            <a:ext cx="9634483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319632" y="1944415"/>
            <a:ext cx="9634483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33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54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5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3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1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9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www.nix.cz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73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3679" cy="6858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level</a:t>
            </a:r>
          </a:p>
          <a:p>
            <a:pPr lvl="2"/>
            <a:r>
              <a:rPr lang="cs-CZ" dirty="0" err="1"/>
              <a:t>Third</a:t>
            </a:r>
            <a:r>
              <a:rPr lang="cs-CZ" dirty="0"/>
              <a:t> level</a:t>
            </a:r>
          </a:p>
          <a:p>
            <a:pPr lvl="3"/>
            <a:r>
              <a:rPr lang="cs-CZ" dirty="0" err="1"/>
              <a:t>Fourth</a:t>
            </a:r>
            <a:r>
              <a:rPr lang="cs-CZ" dirty="0"/>
              <a:t> level</a:t>
            </a:r>
          </a:p>
          <a:p>
            <a:pPr lvl="4"/>
            <a:r>
              <a:rPr lang="cs-CZ" dirty="0" err="1"/>
              <a:t>Fifth</a:t>
            </a:r>
            <a:r>
              <a:rPr lang="cs-CZ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www.nix.cz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41043-7013-A247-8111-65B76838D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2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233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3.png"/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377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632" y="775882"/>
            <a:ext cx="9634483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2" y="1944415"/>
            <a:ext cx="9634483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030" y="6186626"/>
            <a:ext cx="7302349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2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3200" b="0" i="0" kern="1200">
          <a:solidFill>
            <a:schemeClr val="bg1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bg1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2400" b="0" i="0" kern="1200">
          <a:solidFill>
            <a:schemeClr val="bg1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bg1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»"/>
        <a:defRPr sz="2000" b="0" i="0" kern="1200">
          <a:solidFill>
            <a:schemeClr val="bg1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4.png"/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45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9632" y="775882"/>
            <a:ext cx="9634483" cy="8587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9632" y="1944415"/>
            <a:ext cx="9634483" cy="30917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030" y="6186626"/>
            <a:ext cx="7302349" cy="441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 i="0">
                <a:solidFill>
                  <a:srgbClr val="004666"/>
                </a:solidFill>
                <a:latin typeface="Corbel"/>
                <a:cs typeface="Corbel"/>
              </a:defRPr>
            </a:lvl1pPr>
          </a:lstStyle>
          <a:p>
            <a:r>
              <a:rPr lang="en-US" dirty="0" err="1"/>
              <a:t>www.nix.cz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6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004666"/>
          </a:solidFill>
          <a:latin typeface="Corbel"/>
          <a:ea typeface="+mj-ea"/>
          <a:cs typeface="Corbe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3200" b="0" i="0" kern="1200">
          <a:solidFill>
            <a:srgbClr val="004666"/>
          </a:solidFill>
          <a:latin typeface="Corbel"/>
          <a:ea typeface="+mn-ea"/>
          <a:cs typeface="Corbe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004666"/>
          </a:solidFill>
          <a:latin typeface="Corbel"/>
          <a:ea typeface="+mn-ea"/>
          <a:cs typeface="Corbe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•"/>
        <a:defRPr sz="2400" b="0" i="0" kern="1200">
          <a:solidFill>
            <a:srgbClr val="004666"/>
          </a:solidFill>
          <a:latin typeface="Corbel"/>
          <a:ea typeface="+mn-ea"/>
          <a:cs typeface="Corbe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004666"/>
          </a:solidFill>
          <a:latin typeface="Corbel"/>
          <a:ea typeface="+mn-ea"/>
          <a:cs typeface="Corbe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ED630"/>
        </a:buClr>
        <a:buFont typeface="Arial"/>
        <a:buChar char="»"/>
        <a:defRPr sz="2000" b="0" i="0" kern="1200">
          <a:solidFill>
            <a:srgbClr val="004666"/>
          </a:solidFill>
          <a:latin typeface="Corbel"/>
          <a:ea typeface="+mn-ea"/>
          <a:cs typeface="Corbe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9963" y="5285621"/>
            <a:ext cx="4846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/>
            </a:endParaRPr>
          </a:p>
        </p:txBody>
      </p:sp>
      <p:sp>
        <p:nvSpPr>
          <p:cNvPr id="3" name="AutoShape 2" descr="imap://mas@ns1.nix.cz:143/fetch%3EUID%3E.INBOX%3E23088?part=1.2.10"/>
          <p:cNvSpPr>
            <a:spLocks noChangeAspect="1" noChangeArrowheads="1"/>
          </p:cNvSpPr>
          <p:nvPr/>
        </p:nvSpPr>
        <p:spPr bwMode="auto">
          <a:xfrm>
            <a:off x="1679575" y="-2986088"/>
            <a:ext cx="8305800" cy="62293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84171" y="2356226"/>
            <a:ext cx="7290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4A70"/>
                </a:solidFill>
              </a:rPr>
              <a:t>Infrastructure monitoring</a:t>
            </a:r>
          </a:p>
          <a:p>
            <a:pPr algn="r"/>
            <a:endParaRPr lang="en-US" sz="2800" b="1" dirty="0">
              <a:solidFill>
                <a:srgbClr val="004A70"/>
              </a:solidFill>
            </a:endParaRPr>
          </a:p>
          <a:p>
            <a:pPr algn="r"/>
            <a:r>
              <a:rPr lang="cs-CZ" sz="2800" b="1" dirty="0">
                <a:solidFill>
                  <a:srgbClr val="004A70"/>
                </a:solidFill>
              </a:rPr>
              <a:t>Marian Rychtecký</a:t>
            </a:r>
            <a:endParaRPr lang="en-US" sz="2800" b="1" dirty="0">
              <a:solidFill>
                <a:srgbClr val="004A70"/>
              </a:solidFill>
            </a:endParaRPr>
          </a:p>
          <a:p>
            <a:pPr algn="r"/>
            <a:r>
              <a:rPr lang="en-US" sz="2800" b="1" dirty="0">
                <a:solidFill>
                  <a:srgbClr val="004A70"/>
                </a:solidFill>
              </a:rPr>
              <a:t>&amp; NIX.CZ Dev team</a:t>
            </a:r>
            <a:endParaRPr lang="cs-CZ" sz="2800" b="1" dirty="0">
              <a:solidFill>
                <a:srgbClr val="00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7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B0139-C42F-9A91-6F8E-FCA1733950AC}"/>
              </a:ext>
            </a:extLst>
          </p:cNvPr>
          <p:cNvSpPr txBox="1"/>
          <p:nvPr/>
        </p:nvSpPr>
        <p:spPr>
          <a:xfrm>
            <a:off x="3363685" y="2777816"/>
            <a:ext cx="78909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from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bucket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“</a:t>
            </a:r>
            <a:r>
              <a:rPr lang="en-US" sz="2400" b="1" dirty="0">
                <a:solidFill>
                  <a:srgbClr val="0070C0"/>
                </a:solidFill>
                <a:effectLst/>
                <a:latin typeface="IBMPlexMono"/>
              </a:rPr>
              <a:t>main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range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(start: -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task.every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filter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fn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(r) =&gt; r["_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measurement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"] == "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nx-stats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aggregateWindow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every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30s,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fn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sum)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aggregateWindow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every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1d,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fn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mean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set(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key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"_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measurement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",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value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"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mean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toInt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()</a:t>
            </a:r>
          </a:p>
          <a:p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    |&gt; to(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bucket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: “</a:t>
            </a:r>
            <a:r>
              <a:rPr lang="en-US" sz="2400" b="1" dirty="0">
                <a:solidFill>
                  <a:srgbClr val="0070C0"/>
                </a:solidFill>
                <a:effectLst/>
                <a:latin typeface="IBMPlexMono"/>
              </a:rPr>
              <a:t>s</a:t>
            </a:r>
            <a:r>
              <a:rPr lang="cs-CZ" sz="2400" b="1" dirty="0" err="1">
                <a:solidFill>
                  <a:srgbClr val="0070C0"/>
                </a:solidFill>
                <a:effectLst/>
                <a:latin typeface="IBMPlexMono"/>
              </a:rPr>
              <a:t>tat_year</a:t>
            </a:r>
            <a:r>
              <a:rPr lang="cs-CZ" sz="2400" b="1" dirty="0">
                <a:solidFill>
                  <a:srgbClr val="0070C0"/>
                </a:solidFill>
                <a:effectLst/>
                <a:latin typeface="IBMPlexMono"/>
              </a:rPr>
              <a:t>")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82B66-D63B-A9F5-9D19-FFA915AF3794}"/>
              </a:ext>
            </a:extLst>
          </p:cNvPr>
          <p:cNvSpPr txBox="1"/>
          <p:nvPr/>
        </p:nvSpPr>
        <p:spPr>
          <a:xfrm>
            <a:off x="682900" y="1888860"/>
            <a:ext cx="4573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Flux script example</a:t>
            </a:r>
            <a:endParaRPr lang="cs-CZ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6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24A0D08-F226-21BD-69A1-41DF9032343F}"/>
              </a:ext>
            </a:extLst>
          </p:cNvPr>
          <p:cNvSpPr/>
          <p:nvPr/>
        </p:nvSpPr>
        <p:spPr>
          <a:xfrm>
            <a:off x="199610" y="3685862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weekly bucket</a:t>
            </a:r>
          </a:p>
          <a:p>
            <a:pPr algn="ctr"/>
            <a:r>
              <a:rPr lang="en-US" b="1" dirty="0"/>
              <a:t>30 minutes AVG,MEAN,MAX</a:t>
            </a:r>
            <a:endParaRPr lang="cs-CZ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B2C72C7-E2C5-3E5B-A2D6-777DF8892B54}"/>
              </a:ext>
            </a:extLst>
          </p:cNvPr>
          <p:cNvSpPr/>
          <p:nvPr/>
        </p:nvSpPr>
        <p:spPr>
          <a:xfrm>
            <a:off x="199610" y="2605793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daily bucket</a:t>
            </a:r>
          </a:p>
          <a:p>
            <a:pPr algn="ctr"/>
            <a:r>
              <a:rPr lang="en-US" b="1" dirty="0"/>
              <a:t>5 minutes AVG, MEAN, MAX</a:t>
            </a:r>
            <a:endParaRPr lang="cs-CZ" b="1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B7960-9C1E-1634-153D-134DB0FB0208}"/>
              </a:ext>
            </a:extLst>
          </p:cNvPr>
          <p:cNvSpPr/>
          <p:nvPr/>
        </p:nvSpPr>
        <p:spPr>
          <a:xfrm>
            <a:off x="199610" y="4765931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monthly bucket</a:t>
            </a:r>
          </a:p>
          <a:p>
            <a:pPr algn="ctr"/>
            <a:r>
              <a:rPr lang="en-US" b="1" dirty="0"/>
              <a:t>2 hours AVG, MEAN, MAX</a:t>
            </a:r>
            <a:endParaRPr lang="cs-CZ" b="1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5F1497-5D15-CF64-AB92-B280EB1C7420}"/>
              </a:ext>
            </a:extLst>
          </p:cNvPr>
          <p:cNvSpPr/>
          <p:nvPr/>
        </p:nvSpPr>
        <p:spPr>
          <a:xfrm>
            <a:off x="199610" y="5846000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yearly bucket</a:t>
            </a:r>
          </a:p>
          <a:p>
            <a:pPr algn="ctr"/>
            <a:r>
              <a:rPr lang="en-US" b="1" dirty="0"/>
              <a:t>1 day AVG, MEAN, MAX</a:t>
            </a:r>
            <a:endParaRPr lang="cs-CZ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2284AC5-B9DC-43DD-C048-EA980775D145}"/>
              </a:ext>
            </a:extLst>
          </p:cNvPr>
          <p:cNvSpPr/>
          <p:nvPr/>
        </p:nvSpPr>
        <p:spPr>
          <a:xfrm>
            <a:off x="199610" y="1525724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main bucket</a:t>
            </a:r>
          </a:p>
          <a:p>
            <a:pPr algn="ctr"/>
            <a:r>
              <a:rPr lang="en-US" b="1" dirty="0"/>
              <a:t>30 sec AVG, MEAN, MAX</a:t>
            </a:r>
            <a:endParaRPr lang="cs-CZ" b="1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3028D33-3479-3EB8-FD29-7233DDECE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235" y="3577910"/>
            <a:ext cx="862012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1A9EB2-83CB-77B9-2D45-8EF0FEEE3605}"/>
              </a:ext>
            </a:extLst>
          </p:cNvPr>
          <p:cNvSpPr txBox="1"/>
          <p:nvPr/>
        </p:nvSpPr>
        <p:spPr>
          <a:xfrm>
            <a:off x="5054669" y="4522581"/>
            <a:ext cx="917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Python HTTP API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7561AF2-D5C5-A00C-E4F0-DB560D39CEA6}"/>
              </a:ext>
            </a:extLst>
          </p:cNvPr>
          <p:cNvSpPr/>
          <p:nvPr/>
        </p:nvSpPr>
        <p:spPr>
          <a:xfrm>
            <a:off x="3327377" y="1525724"/>
            <a:ext cx="508764" cy="50343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A629D9-840F-90A5-E24D-52E69CE735E7}"/>
              </a:ext>
            </a:extLst>
          </p:cNvPr>
          <p:cNvSpPr txBox="1"/>
          <p:nvPr/>
        </p:nvSpPr>
        <p:spPr>
          <a:xfrm>
            <a:off x="3926221" y="3853919"/>
            <a:ext cx="152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Flux lang</a:t>
            </a:r>
            <a:endParaRPr lang="cs-CZ" b="1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B801890-D55F-BA0E-E13E-EBD804B3A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74" y="3334562"/>
            <a:ext cx="1279590" cy="1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AC76FE5C-0A0F-C31B-D7AD-76566BD0C80E}"/>
              </a:ext>
            </a:extLst>
          </p:cNvPr>
          <p:cNvSpPr/>
          <p:nvPr/>
        </p:nvSpPr>
        <p:spPr>
          <a:xfrm rot="5400000">
            <a:off x="6956345" y="3165177"/>
            <a:ext cx="391886" cy="161835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5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82B66-D63B-A9F5-9D19-FFA915AF3794}"/>
              </a:ext>
            </a:extLst>
          </p:cNvPr>
          <p:cNvSpPr txBox="1"/>
          <p:nvPr/>
        </p:nvSpPr>
        <p:spPr>
          <a:xfrm>
            <a:off x="4017366" y="1034235"/>
            <a:ext cx="4573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Visualization using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uPlot</a:t>
            </a:r>
            <a:endParaRPr lang="cs-CZ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97FD4-B49A-6D43-1086-F5B60244C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63" y="2119562"/>
            <a:ext cx="10923809" cy="39904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BD4568-2C12-77BC-24C7-92F261DB8A9E}"/>
              </a:ext>
            </a:extLst>
          </p:cNvPr>
          <p:cNvSpPr/>
          <p:nvPr/>
        </p:nvSpPr>
        <p:spPr>
          <a:xfrm>
            <a:off x="5590816" y="2918517"/>
            <a:ext cx="1010368" cy="584775"/>
          </a:xfrm>
          <a:prstGeom prst="rect">
            <a:avLst/>
          </a:prstGeom>
          <a:gradFill>
            <a:gsLst>
              <a:gs pos="100000">
                <a:srgbClr val="FF0000">
                  <a:alpha val="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62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A82B66-D63B-A9F5-9D19-FFA915AF3794}"/>
              </a:ext>
            </a:extLst>
          </p:cNvPr>
          <p:cNvSpPr txBox="1"/>
          <p:nvPr/>
        </p:nvSpPr>
        <p:spPr>
          <a:xfrm>
            <a:off x="4017366" y="1034235"/>
            <a:ext cx="45735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Visualisation</a:t>
            </a:r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 using </a:t>
            </a:r>
            <a:r>
              <a:rPr lang="en-US" sz="3200" b="1" dirty="0" err="1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uPlot</a:t>
            </a:r>
            <a:endParaRPr lang="cs-CZ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5" name="Picture 4" descr="A graph with green and blue lines&#10;&#10;Description automatically generated">
            <a:extLst>
              <a:ext uri="{FF2B5EF4-FFF2-40B4-BE49-F238E27FC236}">
                <a16:creationId xmlns:a16="http://schemas.microsoft.com/office/drawing/2014/main" id="{F81C4BF3-55D8-8FD7-45F7-73FADE3BF7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408"/>
            <a:ext cx="12192000" cy="32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8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" name="Google Shape;302;p18" descr="A screenshot of a graph&#10;&#10;Description automatically generated">
            <a:extLst>
              <a:ext uri="{FF2B5EF4-FFF2-40B4-BE49-F238E27FC236}">
                <a16:creationId xmlns:a16="http://schemas.microsoft.com/office/drawing/2014/main" id="{743D2A39-31C2-686A-7E12-AE3A2D453C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9346" y="991898"/>
            <a:ext cx="6262600" cy="5501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64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246867"/>
            <a:ext cx="10972800" cy="743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Weathermap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056FE7-CDF9-B94D-CED9-74A0F9BE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61" y="3842446"/>
            <a:ext cx="862012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F19089-FAE2-2455-8A12-54488EA0DCF9}"/>
              </a:ext>
            </a:extLst>
          </p:cNvPr>
          <p:cNvGrpSpPr/>
          <p:nvPr/>
        </p:nvGrpSpPr>
        <p:grpSpPr>
          <a:xfrm>
            <a:off x="1693070" y="2561744"/>
            <a:ext cx="1277011" cy="890778"/>
            <a:chOff x="1693070" y="2861679"/>
            <a:chExt cx="1469571" cy="890778"/>
          </a:xfrm>
        </p:grpSpPr>
        <p:sp>
          <p:nvSpPr>
            <p:cNvPr id="5" name="Arrow: Up-Down 4">
              <a:extLst>
                <a:ext uri="{FF2B5EF4-FFF2-40B4-BE49-F238E27FC236}">
                  <a16:creationId xmlns:a16="http://schemas.microsoft.com/office/drawing/2014/main" id="{66A449B9-7FBC-702A-1DC0-9CACC0A0F154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B52DEE-71BD-BFD3-E4E4-C2BE33C4CBD2}"/>
                </a:ext>
              </a:extLst>
            </p:cNvPr>
            <p:cNvSpPr txBox="1"/>
            <p:nvPr/>
          </p:nvSpPr>
          <p:spPr>
            <a:xfrm>
              <a:off x="2013110" y="3100324"/>
              <a:ext cx="114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</a:rPr>
                <a:t>API </a:t>
              </a:r>
              <a:endParaRPr lang="cs-CZ" dirty="0"/>
            </a:p>
          </p:txBody>
        </p:sp>
      </p:grp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E950326F-328B-1B78-E814-9DAD09A2443B}"/>
              </a:ext>
            </a:extLst>
          </p:cNvPr>
          <p:cNvSpPr/>
          <p:nvPr/>
        </p:nvSpPr>
        <p:spPr>
          <a:xfrm rot="18479050">
            <a:off x="2967527" y="4408725"/>
            <a:ext cx="391886" cy="204383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245C3-EC62-86CE-CD01-5ED69ABF6F67}"/>
              </a:ext>
            </a:extLst>
          </p:cNvPr>
          <p:cNvGrpSpPr/>
          <p:nvPr/>
        </p:nvGrpSpPr>
        <p:grpSpPr>
          <a:xfrm>
            <a:off x="524216" y="1261241"/>
            <a:ext cx="5276850" cy="916307"/>
            <a:chOff x="759279" y="1845935"/>
            <a:chExt cx="5276850" cy="91630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B68AB72-B3A3-90F9-9F30-9D914214B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9" y="2194706"/>
              <a:ext cx="5276850" cy="567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FFD115-0E85-3708-BC14-D174DD330E24}"/>
                </a:ext>
              </a:extLst>
            </p:cNvPr>
            <p:cNvSpPr txBox="1"/>
            <p:nvPr/>
          </p:nvSpPr>
          <p:spPr>
            <a:xfrm>
              <a:off x="1615433" y="1845935"/>
              <a:ext cx="428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Network device (Cisco Nexus 9300)</a:t>
              </a:r>
              <a:endParaRPr lang="cs-CZ" dirty="0"/>
            </a:p>
          </p:txBody>
        </p:sp>
      </p:grpSp>
      <p:pic>
        <p:nvPicPr>
          <p:cNvPr id="18" name="Picture 2" descr="Media · netbox-community/netbox Wiki · GitHub">
            <a:extLst>
              <a:ext uri="{FF2B5EF4-FFF2-40B4-BE49-F238E27FC236}">
                <a16:creationId xmlns:a16="http://schemas.microsoft.com/office/drawing/2014/main" id="{342B87B9-2125-0B1A-AA61-866AEF28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56" y="2591423"/>
            <a:ext cx="982995" cy="9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305767B-05C4-87B2-D216-E44A7CA28E7D}"/>
              </a:ext>
            </a:extLst>
          </p:cNvPr>
          <p:cNvGrpSpPr/>
          <p:nvPr/>
        </p:nvGrpSpPr>
        <p:grpSpPr>
          <a:xfrm rot="3648417">
            <a:off x="2909528" y="3289790"/>
            <a:ext cx="805846" cy="1346906"/>
            <a:chOff x="1693070" y="2861679"/>
            <a:chExt cx="805846" cy="890778"/>
          </a:xfrm>
        </p:grpSpPr>
        <p:sp>
          <p:nvSpPr>
            <p:cNvPr id="20" name="Arrow: Up-Down 19">
              <a:extLst>
                <a:ext uri="{FF2B5EF4-FFF2-40B4-BE49-F238E27FC236}">
                  <a16:creationId xmlns:a16="http://schemas.microsoft.com/office/drawing/2014/main" id="{589D9885-7E36-3B37-3536-81E071C0A31B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EC792D-9316-8D57-77A3-6227BE7904E7}"/>
                </a:ext>
              </a:extLst>
            </p:cNvPr>
            <p:cNvSpPr txBox="1"/>
            <p:nvPr/>
          </p:nvSpPr>
          <p:spPr>
            <a:xfrm rot="17951583">
              <a:off x="2080907" y="3022621"/>
              <a:ext cx="466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API</a:t>
              </a:r>
              <a:endParaRPr lang="cs-CZ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F83DB50-5CC0-52CB-EA65-9BC1AEC2F39C}"/>
              </a:ext>
            </a:extLst>
          </p:cNvPr>
          <p:cNvSpPr txBox="1"/>
          <p:nvPr/>
        </p:nvSpPr>
        <p:spPr>
          <a:xfrm>
            <a:off x="4112517" y="3574418"/>
            <a:ext cx="104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Netbox</a:t>
            </a:r>
            <a:endParaRPr lang="cs-C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B8DE3-F726-4FFC-6FD5-7B0CB1FBCC79}"/>
              </a:ext>
            </a:extLst>
          </p:cNvPr>
          <p:cNvSpPr txBox="1"/>
          <p:nvPr/>
        </p:nvSpPr>
        <p:spPr>
          <a:xfrm>
            <a:off x="1380370" y="4753790"/>
            <a:ext cx="91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Python </a:t>
            </a:r>
          </a:p>
          <a:p>
            <a:pPr algn="ctr"/>
            <a:r>
              <a:rPr lang="en-US" b="1" dirty="0">
                <a:solidFill>
                  <a:srgbClr val="004A70"/>
                </a:solidFill>
              </a:rPr>
              <a:t>code</a:t>
            </a:r>
            <a:endParaRPr lang="cs-CZ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6FD96C-2600-49B7-0A75-183357014D45}"/>
              </a:ext>
            </a:extLst>
          </p:cNvPr>
          <p:cNvSpPr txBox="1"/>
          <p:nvPr/>
        </p:nvSpPr>
        <p:spPr>
          <a:xfrm>
            <a:off x="4178027" y="6029351"/>
            <a:ext cx="10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 DB</a:t>
            </a:r>
            <a:endParaRPr lang="cs-CZ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DA5627E-F82E-0479-85EF-2243F37ABFA4}"/>
              </a:ext>
            </a:extLst>
          </p:cNvPr>
          <p:cNvGrpSpPr/>
          <p:nvPr/>
        </p:nvGrpSpPr>
        <p:grpSpPr>
          <a:xfrm>
            <a:off x="6969203" y="1950261"/>
            <a:ext cx="1596206" cy="1541421"/>
            <a:chOff x="6234929" y="2679328"/>
            <a:chExt cx="1596206" cy="1541421"/>
          </a:xfrm>
        </p:grpSpPr>
        <p:pic>
          <p:nvPicPr>
            <p:cNvPr id="24" name="Picture 2" descr="draw.io – Diagrams for Confluence and Jira - draw.io">
              <a:extLst>
                <a:ext uri="{FF2B5EF4-FFF2-40B4-BE49-F238E27FC236}">
                  <a16:creationId xmlns:a16="http://schemas.microsoft.com/office/drawing/2014/main" id="{789BAB05-59B8-E134-D6D0-3F015B1CC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9" y="2679328"/>
              <a:ext cx="898644" cy="89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E6FEDC9-8DA6-43A4-C776-057A82DA87B5}"/>
                </a:ext>
              </a:extLst>
            </p:cNvPr>
            <p:cNvSpPr txBox="1"/>
            <p:nvPr/>
          </p:nvSpPr>
          <p:spPr>
            <a:xfrm>
              <a:off x="6234929" y="3574418"/>
              <a:ext cx="1596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Weathermap</a:t>
              </a:r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 template</a:t>
              </a:r>
              <a:endParaRPr lang="cs-CZ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A6B4982-258A-8AA1-DFB7-718EDB5FDE76}"/>
              </a:ext>
            </a:extLst>
          </p:cNvPr>
          <p:cNvSpPr txBox="1"/>
          <p:nvPr/>
        </p:nvSpPr>
        <p:spPr>
          <a:xfrm>
            <a:off x="3029562" y="4677313"/>
            <a:ext cx="2633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Processed data with template variables</a:t>
            </a:r>
            <a:endParaRPr lang="cs-CZ" dirty="0"/>
          </a:p>
        </p:txBody>
      </p:sp>
      <p:sp>
        <p:nvSpPr>
          <p:cNvPr id="31" name="Arrow: Up-Down 30">
            <a:extLst>
              <a:ext uri="{FF2B5EF4-FFF2-40B4-BE49-F238E27FC236}">
                <a16:creationId xmlns:a16="http://schemas.microsoft.com/office/drawing/2014/main" id="{59D8444A-59C8-9A4E-D292-1C04475C6954}"/>
              </a:ext>
            </a:extLst>
          </p:cNvPr>
          <p:cNvSpPr/>
          <p:nvPr/>
        </p:nvSpPr>
        <p:spPr>
          <a:xfrm rot="3121538">
            <a:off x="6092505" y="4482694"/>
            <a:ext cx="391886" cy="204383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F56218-3A69-14FB-C101-8E3680B0E65C}"/>
              </a:ext>
            </a:extLst>
          </p:cNvPr>
          <p:cNvGrpSpPr/>
          <p:nvPr/>
        </p:nvGrpSpPr>
        <p:grpSpPr>
          <a:xfrm>
            <a:off x="7308517" y="3846111"/>
            <a:ext cx="917578" cy="1798577"/>
            <a:chOff x="6764686" y="3821423"/>
            <a:chExt cx="917578" cy="1798577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7F8B83D-0C7F-3570-7562-59692506B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087" y="3821423"/>
              <a:ext cx="809262" cy="886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8DFD32-1F51-FAF1-BF8D-1852FA51CE10}"/>
                </a:ext>
              </a:extLst>
            </p:cNvPr>
            <p:cNvSpPr txBox="1"/>
            <p:nvPr/>
          </p:nvSpPr>
          <p:spPr>
            <a:xfrm>
              <a:off x="6764686" y="4696670"/>
              <a:ext cx="917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A70"/>
                  </a:solidFill>
                </a:rPr>
                <a:t>Python </a:t>
              </a:r>
            </a:p>
            <a:p>
              <a:pPr algn="ctr"/>
              <a:r>
                <a:rPr lang="en-US" b="1" dirty="0">
                  <a:solidFill>
                    <a:srgbClr val="004A70"/>
                  </a:solidFill>
                </a:rPr>
                <a:t>HTTP API</a:t>
              </a:r>
              <a:endParaRPr lang="cs-CZ" dirty="0"/>
            </a:p>
          </p:txBody>
        </p:sp>
      </p:grpSp>
      <p:pic>
        <p:nvPicPr>
          <p:cNvPr id="1028" name="Picture 4" descr="javascript logo png, javascript icon transparent png 27127463 PNG">
            <a:extLst>
              <a:ext uri="{FF2B5EF4-FFF2-40B4-BE49-F238E27FC236}">
                <a16:creationId xmlns:a16="http://schemas.microsoft.com/office/drawing/2014/main" id="{0E2A5E6F-3FF6-050C-EE9F-BE405101C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32" y="2845351"/>
            <a:ext cx="1279590" cy="1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F7D0B3F2-9FBC-E6B5-D361-B868B49A501A}"/>
              </a:ext>
            </a:extLst>
          </p:cNvPr>
          <p:cNvSpPr/>
          <p:nvPr/>
        </p:nvSpPr>
        <p:spPr>
          <a:xfrm rot="7152931">
            <a:off x="8989729" y="2179464"/>
            <a:ext cx="391886" cy="139210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Arrow: Up-Down 33">
            <a:extLst>
              <a:ext uri="{FF2B5EF4-FFF2-40B4-BE49-F238E27FC236}">
                <a16:creationId xmlns:a16="http://schemas.microsoft.com/office/drawing/2014/main" id="{DB3E532F-EE47-C647-FA6D-D6CAD2E00BD4}"/>
              </a:ext>
            </a:extLst>
          </p:cNvPr>
          <p:cNvSpPr/>
          <p:nvPr/>
        </p:nvSpPr>
        <p:spPr>
          <a:xfrm rot="3893657">
            <a:off x="8874007" y="3229230"/>
            <a:ext cx="391886" cy="139210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866DF8-9D7F-1E6D-D514-E3B9DF2F47AA}"/>
              </a:ext>
            </a:extLst>
          </p:cNvPr>
          <p:cNvSpPr txBox="1"/>
          <p:nvPr/>
        </p:nvSpPr>
        <p:spPr>
          <a:xfrm>
            <a:off x="833210" y="5458314"/>
            <a:ext cx="2092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A70"/>
                </a:solidFill>
              </a:rPr>
              <a:t>Processing CDP, link speeds and loads</a:t>
            </a:r>
            <a:endParaRPr lang="cs-CZ" b="1" dirty="0">
              <a:solidFill>
                <a:srgbClr val="004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650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246867"/>
            <a:ext cx="10972800" cy="743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Weathermap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using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21F46-FD95-71EE-54A3-79DB238F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711" y="990138"/>
            <a:ext cx="6057448" cy="58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0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Real life scenario - DDoS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B0382-D041-1EF3-67CC-3D88D5CF73F2}"/>
              </a:ext>
            </a:extLst>
          </p:cNvPr>
          <p:cNvSpPr txBox="1"/>
          <p:nvPr/>
        </p:nvSpPr>
        <p:spPr>
          <a:xfrm rot="16200000">
            <a:off x="844037" y="2027471"/>
            <a:ext cx="135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Traffic</a:t>
            </a:r>
            <a:r>
              <a:rPr lang="cs-CZ" dirty="0">
                <a:solidFill>
                  <a:schemeClr val="tx2"/>
                </a:solidFill>
              </a:rPr>
              <a:t> bit/s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79E9B-EAD3-7F92-4C3E-989917DAEB76}"/>
              </a:ext>
            </a:extLst>
          </p:cNvPr>
          <p:cNvSpPr txBox="1"/>
          <p:nvPr/>
        </p:nvSpPr>
        <p:spPr>
          <a:xfrm rot="16200000">
            <a:off x="844037" y="4807236"/>
            <a:ext cx="135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tx2"/>
                </a:solidFill>
              </a:rPr>
              <a:t>Discards</a:t>
            </a:r>
            <a:r>
              <a:rPr lang="cs-CZ" dirty="0">
                <a:solidFill>
                  <a:schemeClr val="tx2"/>
                </a:solidFill>
              </a:rPr>
              <a:t> p/s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65368B-6D68-0E2E-A4A8-C82BE9B25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004" y="3849343"/>
            <a:ext cx="8287992" cy="2598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93CB76-671F-1DC5-17E4-C34CDF2E8DD8}"/>
              </a:ext>
            </a:extLst>
          </p:cNvPr>
          <p:cNvSpPr txBox="1"/>
          <p:nvPr/>
        </p:nvSpPr>
        <p:spPr>
          <a:xfrm rot="16200000">
            <a:off x="9805650" y="2027472"/>
            <a:ext cx="135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Max 14.88G</a:t>
            </a:r>
            <a:endParaRPr lang="cs-CZ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B4794-6D4E-612F-31DE-27261C5A7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810" y="997494"/>
            <a:ext cx="8285714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1CB8AFC3-B931-E7A7-44F6-AE9AD42255A0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Real life scenario - DDoS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286363-D1AC-CFF5-44F7-8544003C8190}"/>
              </a:ext>
            </a:extLst>
          </p:cNvPr>
          <p:cNvSpPr txBox="1"/>
          <p:nvPr/>
        </p:nvSpPr>
        <p:spPr>
          <a:xfrm>
            <a:off x="3702232" y="5972044"/>
            <a:ext cx="586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30s intervals averaged in 300s window</a:t>
            </a:r>
            <a:endParaRPr lang="cs-CZ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BF71E-414E-E6DE-9E58-84814FF6D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90" y="875211"/>
            <a:ext cx="11733333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9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FA41-9C33-2CAF-DB22-31D8217FA3E8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Real life scenario - DDoS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484F8-00BC-9E67-95F5-13F3CCA12CF6}"/>
              </a:ext>
            </a:extLst>
          </p:cNvPr>
          <p:cNvSpPr txBox="1"/>
          <p:nvPr/>
        </p:nvSpPr>
        <p:spPr>
          <a:xfrm>
            <a:off x="3702232" y="5972044"/>
            <a:ext cx="586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30s intervals max in 300s window</a:t>
            </a:r>
            <a:endParaRPr lang="cs-CZ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FF52E-06D5-B544-7519-1A9F11DBA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62" y="1086143"/>
            <a:ext cx="11190476" cy="4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07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NX OS DME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3DB6FD80-828F-760E-3EB0-BC659D54705F}"/>
              </a:ext>
            </a:extLst>
          </p:cNvPr>
          <p:cNvSpPr txBox="1">
            <a:spLocks/>
          </p:cNvSpPr>
          <p:nvPr/>
        </p:nvSpPr>
        <p:spPr>
          <a:xfrm>
            <a:off x="1628503" y="1626328"/>
            <a:ext cx="9252857" cy="394498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>
              <a:spcAft>
                <a:spcPts val="600"/>
              </a:spcAft>
            </a:pPr>
            <a:r>
              <a:rPr lang="cs-CZ" sz="2400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W</a:t>
            </a:r>
            <a:r>
              <a:rPr lang="en-US" sz="2400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hat you get ?</a:t>
            </a:r>
          </a:p>
          <a:p>
            <a:pPr>
              <a:spcAft>
                <a:spcPts val="600"/>
              </a:spcAft>
            </a:pPr>
            <a:endParaRPr lang="cs-CZ" sz="2400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Speed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A70"/>
                </a:solidFill>
              </a:rPr>
              <a:t>R</a:t>
            </a:r>
            <a:r>
              <a:rPr lang="en-US" sz="2400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equests takes milliseconds (full switch setup ~5s)</a:t>
            </a: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A70"/>
                </a:solidFill>
              </a:rPr>
              <a:t>Individual requests (interface, VLAN, VNI, BGP settings)  ~100ms</a:t>
            </a:r>
            <a:endParaRPr lang="en-US" sz="2400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  <a:p>
            <a:pPr marL="800100" lvl="1" indent="-3429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4A70"/>
                </a:solidFill>
              </a:rPr>
              <a:t>Reliability of the REST API</a:t>
            </a:r>
          </a:p>
          <a:p>
            <a:pPr lvl="1">
              <a:spcAft>
                <a:spcPts val="600"/>
              </a:spcAft>
            </a:pPr>
            <a:endParaRPr lang="en-US" sz="2400" b="1" dirty="0">
              <a:solidFill>
                <a:srgbClr val="004A70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Operational parameters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cs-CZ" sz="2400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7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B57FC455-5B99-D473-E61B-D87A26803BF3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Real life scenario - DDoS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E7F38-D3D3-3AD0-3B01-7164CF8F63F0}"/>
              </a:ext>
            </a:extLst>
          </p:cNvPr>
          <p:cNvSpPr txBox="1"/>
          <p:nvPr/>
        </p:nvSpPr>
        <p:spPr>
          <a:xfrm>
            <a:off x="3702232" y="5972044"/>
            <a:ext cx="586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30s intervals maximums</a:t>
            </a:r>
            <a:endParaRPr lang="cs-CZ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D2F7E-ABDF-5866-186D-429B4C729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27" y="1090294"/>
            <a:ext cx="11161905" cy="4666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097382-B9C2-A399-B086-D4400D285508}"/>
              </a:ext>
            </a:extLst>
          </p:cNvPr>
          <p:cNvSpPr/>
          <p:nvPr/>
        </p:nvSpPr>
        <p:spPr>
          <a:xfrm>
            <a:off x="5144818" y="989295"/>
            <a:ext cx="1732548" cy="4665322"/>
          </a:xfrm>
          <a:prstGeom prst="rect">
            <a:avLst/>
          </a:prstGeom>
          <a:solidFill>
            <a:schemeClr val="bg1">
              <a:alpha val="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93BD05-D151-2041-A3C6-964F0C8C7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5211"/>
            <a:ext cx="12192000" cy="512238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55C3DCC-D956-56B7-6871-97F21AD9B840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Real life scenario - DDoS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21BB4-C75D-42F0-16D3-C7F18037C4E8}"/>
              </a:ext>
            </a:extLst>
          </p:cNvPr>
          <p:cNvSpPr txBox="1"/>
          <p:nvPr/>
        </p:nvSpPr>
        <p:spPr>
          <a:xfrm>
            <a:off x="3702232" y="6083078"/>
            <a:ext cx="586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30s intervals maximums - zoomed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925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C3DCC-D956-56B7-6871-97F21AD9B840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(s)Flow analysis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CE381AE-C2F9-D9CC-D768-CBB236F62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787" y="5038157"/>
            <a:ext cx="862012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3ED1C55-4611-35C0-CA60-2D21FCBBCB71}"/>
              </a:ext>
            </a:extLst>
          </p:cNvPr>
          <p:cNvGrpSpPr/>
          <p:nvPr/>
        </p:nvGrpSpPr>
        <p:grpSpPr>
          <a:xfrm>
            <a:off x="843984" y="2530307"/>
            <a:ext cx="1082787" cy="890778"/>
            <a:chOff x="1693070" y="2861679"/>
            <a:chExt cx="1469571" cy="890778"/>
          </a:xfrm>
        </p:grpSpPr>
        <p:sp>
          <p:nvSpPr>
            <p:cNvPr id="7" name="Arrow: Up-Down 6">
              <a:extLst>
                <a:ext uri="{FF2B5EF4-FFF2-40B4-BE49-F238E27FC236}">
                  <a16:creationId xmlns:a16="http://schemas.microsoft.com/office/drawing/2014/main" id="{E124483E-43A2-C7BB-4860-A62FA4D819A0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204213-86FD-D23E-2E14-FC7D0CADEBAA}"/>
                </a:ext>
              </a:extLst>
            </p:cNvPr>
            <p:cNvSpPr txBox="1"/>
            <p:nvPr/>
          </p:nvSpPr>
          <p:spPr>
            <a:xfrm>
              <a:off x="2013110" y="3100324"/>
              <a:ext cx="114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4A70"/>
                  </a:solidFill>
                </a:rPr>
                <a:t>sFlow</a:t>
              </a:r>
              <a:r>
                <a:rPr lang="en-US" b="1" dirty="0">
                  <a:solidFill>
                    <a:srgbClr val="004A70"/>
                  </a:solidFill>
                </a:rPr>
                <a:t> </a:t>
              </a:r>
              <a:endParaRPr lang="cs-CZ" dirty="0"/>
            </a:p>
          </p:txBody>
        </p:sp>
      </p:grpSp>
      <p:sp>
        <p:nvSpPr>
          <p:cNvPr id="9" name="Arrow: Up-Down 8">
            <a:extLst>
              <a:ext uri="{FF2B5EF4-FFF2-40B4-BE49-F238E27FC236}">
                <a16:creationId xmlns:a16="http://schemas.microsoft.com/office/drawing/2014/main" id="{E1827E1D-5A6B-437C-EDBD-0C9272621F42}"/>
              </a:ext>
            </a:extLst>
          </p:cNvPr>
          <p:cNvSpPr/>
          <p:nvPr/>
        </p:nvSpPr>
        <p:spPr>
          <a:xfrm rot="17602535">
            <a:off x="4425845" y="5124538"/>
            <a:ext cx="391886" cy="13150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F53327-AC43-54AD-8CC5-DBF98810F212}"/>
              </a:ext>
            </a:extLst>
          </p:cNvPr>
          <p:cNvGrpSpPr/>
          <p:nvPr/>
        </p:nvGrpSpPr>
        <p:grpSpPr>
          <a:xfrm>
            <a:off x="524216" y="1261241"/>
            <a:ext cx="5276850" cy="916307"/>
            <a:chOff x="759279" y="1845935"/>
            <a:chExt cx="5276850" cy="916307"/>
          </a:xfrm>
        </p:grpSpPr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279A0CAE-3B57-B95F-0D64-D3A81E9F9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9" y="2194706"/>
              <a:ext cx="5276850" cy="567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9E8202-81FD-4650-929E-01067C90E461}"/>
                </a:ext>
              </a:extLst>
            </p:cNvPr>
            <p:cNvSpPr txBox="1"/>
            <p:nvPr/>
          </p:nvSpPr>
          <p:spPr>
            <a:xfrm>
              <a:off x="1615433" y="1845935"/>
              <a:ext cx="428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Network device (Cisco Nexus 9300)</a:t>
              </a:r>
              <a:endParaRPr lang="cs-CZ" dirty="0"/>
            </a:p>
          </p:txBody>
        </p:sp>
      </p:grpSp>
      <p:pic>
        <p:nvPicPr>
          <p:cNvPr id="13" name="Picture 2" descr="Media · netbox-community/netbox Wiki · GitHub">
            <a:extLst>
              <a:ext uri="{FF2B5EF4-FFF2-40B4-BE49-F238E27FC236}">
                <a16:creationId xmlns:a16="http://schemas.microsoft.com/office/drawing/2014/main" id="{4B7BB9BD-42F8-BF02-F998-52FF6CB0A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12" y="3097872"/>
            <a:ext cx="982995" cy="9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8F61EA8-9F8D-ACD2-B23F-EC22E2B9BA55}"/>
              </a:ext>
            </a:extLst>
          </p:cNvPr>
          <p:cNvGrpSpPr/>
          <p:nvPr/>
        </p:nvGrpSpPr>
        <p:grpSpPr>
          <a:xfrm rot="3591958">
            <a:off x="4030095" y="4028255"/>
            <a:ext cx="805846" cy="1346906"/>
            <a:chOff x="1693070" y="2861679"/>
            <a:chExt cx="805846" cy="890778"/>
          </a:xfrm>
        </p:grpSpPr>
        <p:sp>
          <p:nvSpPr>
            <p:cNvPr id="15" name="Arrow: Up-Down 14">
              <a:extLst>
                <a:ext uri="{FF2B5EF4-FFF2-40B4-BE49-F238E27FC236}">
                  <a16:creationId xmlns:a16="http://schemas.microsoft.com/office/drawing/2014/main" id="{B2551B3B-3B3C-212C-919C-B3BEF514EA00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AB37E2-922D-E9B0-4DA1-1893CFB16E3D}"/>
                </a:ext>
              </a:extLst>
            </p:cNvPr>
            <p:cNvSpPr txBox="1"/>
            <p:nvPr/>
          </p:nvSpPr>
          <p:spPr>
            <a:xfrm rot="17951583">
              <a:off x="2080907" y="3022621"/>
              <a:ext cx="466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API</a:t>
              </a:r>
              <a:endParaRPr lang="cs-CZ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BDD6D4-F21F-7DE7-E877-39E7222B697C}"/>
              </a:ext>
            </a:extLst>
          </p:cNvPr>
          <p:cNvSpPr txBox="1"/>
          <p:nvPr/>
        </p:nvSpPr>
        <p:spPr>
          <a:xfrm>
            <a:off x="5171312" y="4080419"/>
            <a:ext cx="104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Netbox</a:t>
            </a:r>
            <a:endParaRPr lang="cs-C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574A3-B395-DFD2-778B-D02C500E15E6}"/>
              </a:ext>
            </a:extLst>
          </p:cNvPr>
          <p:cNvSpPr txBox="1"/>
          <p:nvPr/>
        </p:nvSpPr>
        <p:spPr>
          <a:xfrm>
            <a:off x="2713696" y="5949501"/>
            <a:ext cx="91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Python </a:t>
            </a:r>
          </a:p>
          <a:p>
            <a:pPr algn="ctr"/>
            <a:r>
              <a:rPr lang="en-US" b="1" dirty="0">
                <a:solidFill>
                  <a:srgbClr val="004A70"/>
                </a:solidFill>
              </a:rPr>
              <a:t>code</a:t>
            </a:r>
            <a:endParaRPr lang="cs-C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985C6D-A6AD-9AF8-6108-8C26B1B1E7B3}"/>
              </a:ext>
            </a:extLst>
          </p:cNvPr>
          <p:cNvSpPr txBox="1"/>
          <p:nvPr/>
        </p:nvSpPr>
        <p:spPr>
          <a:xfrm>
            <a:off x="5395533" y="5949501"/>
            <a:ext cx="109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 DB</a:t>
            </a:r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F58A9F-0141-8657-DAF7-2DD40E806070}"/>
              </a:ext>
            </a:extLst>
          </p:cNvPr>
          <p:cNvGrpSpPr/>
          <p:nvPr/>
        </p:nvGrpSpPr>
        <p:grpSpPr>
          <a:xfrm>
            <a:off x="7916261" y="2975696"/>
            <a:ext cx="1596206" cy="1541421"/>
            <a:chOff x="6234929" y="2679328"/>
            <a:chExt cx="1596206" cy="1541421"/>
          </a:xfrm>
        </p:grpSpPr>
        <p:pic>
          <p:nvPicPr>
            <p:cNvPr id="21" name="Picture 2" descr="draw.io – Diagrams for Confluence and Jira - draw.io">
              <a:extLst>
                <a:ext uri="{FF2B5EF4-FFF2-40B4-BE49-F238E27FC236}">
                  <a16:creationId xmlns:a16="http://schemas.microsoft.com/office/drawing/2014/main" id="{C1D9D399-3311-1B55-6EAB-0DA4F704D4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1429" y="2679328"/>
              <a:ext cx="898644" cy="898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5AE03E-2F3F-5E90-AD1F-C88F92210056}"/>
                </a:ext>
              </a:extLst>
            </p:cNvPr>
            <p:cNvSpPr txBox="1"/>
            <p:nvPr/>
          </p:nvSpPr>
          <p:spPr>
            <a:xfrm>
              <a:off x="6234929" y="3574418"/>
              <a:ext cx="1596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Weathermap</a:t>
              </a:r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 template</a:t>
              </a:r>
              <a:endParaRPr lang="cs-CZ" dirty="0"/>
            </a:p>
          </p:txBody>
        </p:sp>
      </p:grp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452EB309-FE59-49D9-3847-411DD7FF7280}"/>
              </a:ext>
            </a:extLst>
          </p:cNvPr>
          <p:cNvSpPr/>
          <p:nvPr/>
        </p:nvSpPr>
        <p:spPr>
          <a:xfrm rot="4085163">
            <a:off x="7167475" y="4929400"/>
            <a:ext cx="391886" cy="159810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D40D4F-9F2E-F49E-E0CA-A4AE4AE62A03}"/>
              </a:ext>
            </a:extLst>
          </p:cNvPr>
          <p:cNvGrpSpPr/>
          <p:nvPr/>
        </p:nvGrpSpPr>
        <p:grpSpPr>
          <a:xfrm>
            <a:off x="8255575" y="4871546"/>
            <a:ext cx="917578" cy="1798577"/>
            <a:chOff x="6764686" y="3821423"/>
            <a:chExt cx="917578" cy="1798577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995C91BF-1871-7ED2-C617-6D402032AD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087" y="3821423"/>
              <a:ext cx="809262" cy="886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E31FF2-723D-C9E8-C172-83CDBB98FD7A}"/>
                </a:ext>
              </a:extLst>
            </p:cNvPr>
            <p:cNvSpPr txBox="1"/>
            <p:nvPr/>
          </p:nvSpPr>
          <p:spPr>
            <a:xfrm>
              <a:off x="6764686" y="4696670"/>
              <a:ext cx="9175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4A70"/>
                  </a:solidFill>
                </a:rPr>
                <a:t>Python </a:t>
              </a:r>
            </a:p>
            <a:p>
              <a:pPr algn="ctr"/>
              <a:r>
                <a:rPr lang="en-US" b="1" dirty="0">
                  <a:solidFill>
                    <a:srgbClr val="004A70"/>
                  </a:solidFill>
                </a:rPr>
                <a:t>HTTP API</a:t>
              </a:r>
              <a:endParaRPr lang="cs-CZ" dirty="0"/>
            </a:p>
          </p:txBody>
        </p:sp>
      </p:grpSp>
      <p:pic>
        <p:nvPicPr>
          <p:cNvPr id="28" name="Picture 4" descr="javascript logo png, javascript icon transparent png 27127463 PNG">
            <a:extLst>
              <a:ext uri="{FF2B5EF4-FFF2-40B4-BE49-F238E27FC236}">
                <a16:creationId xmlns:a16="http://schemas.microsoft.com/office/drawing/2014/main" id="{48BBEB04-CA23-3B2C-ED24-971F1492A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438" y="3870786"/>
            <a:ext cx="1279590" cy="127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F05B1DC2-BC40-3FE9-7FCB-34424306D972}"/>
              </a:ext>
            </a:extLst>
          </p:cNvPr>
          <p:cNvSpPr/>
          <p:nvPr/>
        </p:nvSpPr>
        <p:spPr>
          <a:xfrm rot="7152931">
            <a:off x="9936787" y="3204899"/>
            <a:ext cx="391886" cy="139210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B04293EB-5D22-95BB-870F-197D3A2833F5}"/>
              </a:ext>
            </a:extLst>
          </p:cNvPr>
          <p:cNvSpPr/>
          <p:nvPr/>
        </p:nvSpPr>
        <p:spPr>
          <a:xfrm rot="3893657">
            <a:off x="9821065" y="4254665"/>
            <a:ext cx="391886" cy="139210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Perl5 Camel">
            <a:extLst>
              <a:ext uri="{FF2B5EF4-FFF2-40B4-BE49-F238E27FC236}">
                <a16:creationId xmlns:a16="http://schemas.microsoft.com/office/drawing/2014/main" id="{5A705036-B505-C647-3638-AFA818627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38" y="3691368"/>
            <a:ext cx="763085" cy="11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929ABCA-5811-0BCF-4D87-161F16B16EFB}"/>
              </a:ext>
            </a:extLst>
          </p:cNvPr>
          <p:cNvSpPr txBox="1"/>
          <p:nvPr/>
        </p:nvSpPr>
        <p:spPr>
          <a:xfrm>
            <a:off x="569736" y="4840751"/>
            <a:ext cx="91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FTAS</a:t>
            </a:r>
            <a:endParaRPr lang="cs-CZ" dirty="0"/>
          </a:p>
        </p:txBody>
      </p: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34B39A1E-38B0-16B3-051F-5B1A3C2ED513}"/>
              </a:ext>
            </a:extLst>
          </p:cNvPr>
          <p:cNvSpPr/>
          <p:nvPr/>
        </p:nvSpPr>
        <p:spPr>
          <a:xfrm rot="17602535">
            <a:off x="1998411" y="4167092"/>
            <a:ext cx="391886" cy="131503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98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C3DCC-D956-56B7-6871-97F21AD9B840}"/>
              </a:ext>
            </a:extLst>
          </p:cNvPr>
          <p:cNvSpPr txBox="1">
            <a:spLocks/>
          </p:cNvSpPr>
          <p:nvPr/>
        </p:nvSpPr>
        <p:spPr>
          <a:xfrm>
            <a:off x="2624545" y="18669"/>
            <a:ext cx="6942909" cy="8565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(s)Flow processing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F2E3BC-D925-9F4E-5BE0-5E76374BB69E}"/>
              </a:ext>
            </a:extLst>
          </p:cNvPr>
          <p:cNvSpPr txBox="1"/>
          <p:nvPr/>
        </p:nvSpPr>
        <p:spPr>
          <a:xfrm>
            <a:off x="529044" y="1756954"/>
            <a:ext cx="68318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~150 Mbit/s of </a:t>
            </a:r>
            <a:r>
              <a:rPr lang="en-US" sz="2800" dirty="0" err="1"/>
              <a:t>sFlow</a:t>
            </a:r>
            <a:r>
              <a:rPr lang="en-US" sz="2800" dirty="0"/>
              <a:t> samples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downsizing tasks</a:t>
            </a:r>
          </a:p>
          <a:p>
            <a:r>
              <a:rPr lang="en-US" sz="2800" dirty="0"/>
              <a:t>	5 min statistics for day - 700MB/week</a:t>
            </a:r>
          </a:p>
          <a:p>
            <a:r>
              <a:rPr lang="en-US" sz="2800" dirty="0"/>
              <a:t>	30 minutes statistics for week</a:t>
            </a:r>
          </a:p>
          <a:p>
            <a:r>
              <a:rPr lang="en-US" sz="2800" dirty="0"/>
              <a:t>	2 hours statistics for month</a:t>
            </a:r>
          </a:p>
          <a:p>
            <a:r>
              <a:rPr lang="en-US" sz="2800" dirty="0"/>
              <a:t>	1 day statistics for year</a:t>
            </a:r>
            <a:endParaRPr lang="cs-CZ" sz="2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877FFD-43C7-9DA6-1BC2-C40533756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19" y="4034148"/>
            <a:ext cx="4681334" cy="23209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8289482-85BA-EF7A-BE48-8ACC4D69DD81}"/>
              </a:ext>
            </a:extLst>
          </p:cNvPr>
          <p:cNvSpPr txBox="1"/>
          <p:nvPr/>
        </p:nvSpPr>
        <p:spPr>
          <a:xfrm>
            <a:off x="8954589" y="6355079"/>
            <a:ext cx="1770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Sankey diagram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65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996900-F3ED-313F-EB62-065FDA12D91D}"/>
              </a:ext>
            </a:extLst>
          </p:cNvPr>
          <p:cNvSpPr txBox="1"/>
          <p:nvPr/>
        </p:nvSpPr>
        <p:spPr>
          <a:xfrm>
            <a:off x="4503683" y="3105657"/>
            <a:ext cx="29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mr@nix.cz</a:t>
            </a:r>
            <a:endParaRPr lang="cs-CZ" sz="4800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63F8F8-206E-90E6-8AA8-B17D799BB1C2}"/>
              </a:ext>
            </a:extLst>
          </p:cNvPr>
          <p:cNvSpPr txBox="1"/>
          <p:nvPr/>
        </p:nvSpPr>
        <p:spPr>
          <a:xfrm>
            <a:off x="2231097" y="1503712"/>
            <a:ext cx="745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err="1">
                <a:solidFill>
                  <a:schemeClr val="tx2"/>
                </a:solidFill>
              </a:rPr>
              <a:t>Thank</a:t>
            </a:r>
            <a:r>
              <a:rPr lang="cs-CZ" sz="4800" dirty="0">
                <a:solidFill>
                  <a:schemeClr val="tx2"/>
                </a:solidFill>
              </a:rPr>
              <a:t> </a:t>
            </a:r>
            <a:r>
              <a:rPr lang="cs-CZ" sz="4800" dirty="0" err="1">
                <a:solidFill>
                  <a:schemeClr val="tx2"/>
                </a:solidFill>
              </a:rPr>
              <a:t>you</a:t>
            </a:r>
            <a:r>
              <a:rPr lang="cs-CZ" sz="4800" dirty="0">
                <a:solidFill>
                  <a:schemeClr val="tx2"/>
                </a:solidFill>
              </a:rPr>
              <a:t> </a:t>
            </a:r>
            <a:r>
              <a:rPr lang="cs-CZ" sz="4800" dirty="0" err="1">
                <a:solidFill>
                  <a:schemeClr val="tx2"/>
                </a:solidFill>
              </a:rPr>
              <a:t>for</a:t>
            </a:r>
            <a:r>
              <a:rPr lang="cs-CZ" sz="4800" dirty="0">
                <a:solidFill>
                  <a:schemeClr val="tx2"/>
                </a:solidFill>
              </a:rPr>
              <a:t> </a:t>
            </a:r>
            <a:r>
              <a:rPr lang="cs-CZ" sz="4800" dirty="0" err="1">
                <a:solidFill>
                  <a:schemeClr val="tx2"/>
                </a:solidFill>
              </a:rPr>
              <a:t>your</a:t>
            </a:r>
            <a:r>
              <a:rPr lang="cs-CZ" sz="4800" dirty="0">
                <a:solidFill>
                  <a:schemeClr val="tx2"/>
                </a:solidFill>
              </a:rPr>
              <a:t> </a:t>
            </a:r>
            <a:r>
              <a:rPr lang="cs-CZ" sz="4800" dirty="0" err="1">
                <a:solidFill>
                  <a:schemeClr val="tx2"/>
                </a:solidFill>
              </a:rPr>
              <a:t>attentio</a:t>
            </a:r>
            <a:r>
              <a:rPr lang="en-US" sz="4800" dirty="0">
                <a:solidFill>
                  <a:schemeClr val="tx2"/>
                </a:solidFill>
              </a:rPr>
              <a:t>n.</a:t>
            </a:r>
            <a:endParaRPr lang="cs-CZ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95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NX OS DME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  <a:p>
            <a:pPr algn="ctr">
              <a:spcAft>
                <a:spcPts val="600"/>
              </a:spcAft>
            </a:pPr>
            <a:r>
              <a:rPr lang="cs-CZ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templates translating</a:t>
            </a:r>
            <a:r>
              <a:rPr lang="cs-CZ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12" name="Nadpis 1">
            <a:extLst>
              <a:ext uri="{FF2B5EF4-FFF2-40B4-BE49-F238E27FC236}">
                <a16:creationId xmlns:a16="http://schemas.microsoft.com/office/drawing/2014/main" id="{533C336E-D502-45F9-8948-E64484033D31}"/>
              </a:ext>
            </a:extLst>
          </p:cNvPr>
          <p:cNvSpPr txBox="1">
            <a:spLocks/>
          </p:cNvSpPr>
          <p:nvPr/>
        </p:nvSpPr>
        <p:spPr>
          <a:xfrm>
            <a:off x="609600" y="1600201"/>
            <a:ext cx="6777446" cy="3037113"/>
          </a:xfrm>
          <a:prstGeom prst="rect">
            <a:avLst/>
          </a:prstGeom>
        </p:spPr>
        <p:txBody>
          <a:bodyPr vert="horz" lIns="91440" tIns="45720" rIns="91440" bIns="45720" rtlCol="0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>
              <a:spcBef>
                <a:spcPct val="20000"/>
              </a:spcBef>
              <a:buFont typeface="Arial"/>
            </a:pPr>
            <a:endParaRPr lang="cs-CZ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0FF7E75C-174B-6E90-8BDA-AD15D2ACD8AD}"/>
              </a:ext>
            </a:extLst>
          </p:cNvPr>
          <p:cNvSpPr txBox="1">
            <a:spLocks/>
          </p:cNvSpPr>
          <p:nvPr/>
        </p:nvSpPr>
        <p:spPr>
          <a:xfrm>
            <a:off x="103171" y="2618924"/>
            <a:ext cx="5271654" cy="210592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>
              <a:spcAft>
                <a:spcPts val="600"/>
              </a:spcAft>
            </a:pPr>
            <a:r>
              <a:rPr lang="fr-FR" sz="2400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snmp</a:t>
            </a:r>
            <a:r>
              <a:rPr lang="fr-FR" sz="2400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-server contact email@domain.cz</a:t>
            </a:r>
          </a:p>
          <a:p>
            <a:pPr>
              <a:spcAft>
                <a:spcPts val="600"/>
              </a:spcAft>
            </a:pPr>
            <a:r>
              <a:rPr lang="fr-FR" sz="2400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snmp</a:t>
            </a:r>
            <a:r>
              <a:rPr lang="fr-FR" sz="2400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-server location Site 1, Prague, CZ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3D5B9-13D4-FEC3-F83F-15FCA431C05E}"/>
              </a:ext>
            </a:extLst>
          </p:cNvPr>
          <p:cNvSpPr txBox="1"/>
          <p:nvPr/>
        </p:nvSpPr>
        <p:spPr>
          <a:xfrm>
            <a:off x="6628583" y="1743894"/>
            <a:ext cx="571228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4A70"/>
                </a:solidFill>
              </a:rPr>
              <a:t>POST /</a:t>
            </a:r>
            <a:r>
              <a:rPr lang="cs-CZ" sz="2000" b="1" dirty="0" err="1">
                <a:solidFill>
                  <a:srgbClr val="004A70"/>
                </a:solidFill>
              </a:rPr>
              <a:t>api</a:t>
            </a:r>
            <a:r>
              <a:rPr lang="cs-CZ" sz="2000" b="1" dirty="0">
                <a:solidFill>
                  <a:srgbClr val="004A70"/>
                </a:solidFill>
              </a:rPr>
              <a:t>/</a:t>
            </a:r>
            <a:r>
              <a:rPr lang="cs-CZ" sz="2000" b="1" dirty="0" err="1">
                <a:solidFill>
                  <a:srgbClr val="004A70"/>
                </a:solidFill>
              </a:rPr>
              <a:t>mo</a:t>
            </a:r>
            <a:r>
              <a:rPr lang="cs-CZ" sz="2000" b="1" dirty="0">
                <a:solidFill>
                  <a:srgbClr val="004A70"/>
                </a:solidFill>
              </a:rPr>
              <a:t>/</a:t>
            </a:r>
            <a:r>
              <a:rPr lang="cs-CZ" sz="2000" b="1" dirty="0" err="1">
                <a:solidFill>
                  <a:srgbClr val="004A70"/>
                </a:solidFill>
              </a:rPr>
              <a:t>sys</a:t>
            </a:r>
            <a:r>
              <a:rPr lang="cs-CZ" sz="2000" b="1" dirty="0">
                <a:solidFill>
                  <a:srgbClr val="004A70"/>
                </a:solidFill>
              </a:rPr>
              <a:t>/</a:t>
            </a:r>
            <a:r>
              <a:rPr lang="cs-CZ" sz="2000" b="1" dirty="0" err="1">
                <a:solidFill>
                  <a:srgbClr val="004A70"/>
                </a:solidFill>
              </a:rPr>
              <a:t>snmp</a:t>
            </a:r>
            <a:r>
              <a:rPr lang="cs-CZ" sz="2000" b="1" dirty="0">
                <a:solidFill>
                  <a:srgbClr val="004A70"/>
                </a:solidFill>
              </a:rPr>
              <a:t>/</a:t>
            </a:r>
            <a:r>
              <a:rPr lang="cs-CZ" sz="2000" b="1" dirty="0" err="1">
                <a:solidFill>
                  <a:srgbClr val="004A70"/>
                </a:solidFill>
              </a:rPr>
              <a:t>inst.json</a:t>
            </a:r>
            <a:endParaRPr lang="cs-CZ" sz="2000" b="1" dirty="0">
              <a:solidFill>
                <a:srgbClr val="004A70"/>
              </a:solidFill>
            </a:endParaRPr>
          </a:p>
          <a:p>
            <a:endParaRPr lang="en-US" sz="2000" b="1" dirty="0">
              <a:solidFill>
                <a:srgbClr val="004A70"/>
              </a:solidFill>
            </a:endParaRPr>
          </a:p>
          <a:p>
            <a:r>
              <a:rPr lang="cs-CZ" sz="2000" b="1" dirty="0">
                <a:solidFill>
                  <a:srgbClr val="004A70"/>
                </a:solidFill>
              </a:rPr>
              <a:t>{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"</a:t>
            </a:r>
            <a:r>
              <a:rPr lang="cs-CZ" sz="2000" b="1" dirty="0" err="1">
                <a:solidFill>
                  <a:srgbClr val="004A70"/>
                </a:solidFill>
              </a:rPr>
              <a:t>snmpInst</a:t>
            </a:r>
            <a:r>
              <a:rPr lang="cs-CZ" sz="2000" b="1" dirty="0">
                <a:solidFill>
                  <a:srgbClr val="004A70"/>
                </a:solidFill>
              </a:rPr>
              <a:t>": {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"</a:t>
            </a:r>
            <a:r>
              <a:rPr lang="cs-CZ" sz="2000" b="1" dirty="0" err="1">
                <a:solidFill>
                  <a:srgbClr val="004A70"/>
                </a:solidFill>
              </a:rPr>
              <a:t>children</a:t>
            </a:r>
            <a:r>
              <a:rPr lang="cs-CZ" sz="2000" b="1" dirty="0">
                <a:solidFill>
                  <a:srgbClr val="004A70"/>
                </a:solidFill>
              </a:rPr>
              <a:t>": [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{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"</a:t>
            </a:r>
            <a:r>
              <a:rPr lang="cs-CZ" sz="2000" b="1" dirty="0" err="1">
                <a:solidFill>
                  <a:srgbClr val="004A70"/>
                </a:solidFill>
              </a:rPr>
              <a:t>snmpSysInfo</a:t>
            </a:r>
            <a:r>
              <a:rPr lang="cs-CZ" sz="2000" b="1" dirty="0">
                <a:solidFill>
                  <a:srgbClr val="004A70"/>
                </a:solidFill>
              </a:rPr>
              <a:t>": {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    "</a:t>
            </a:r>
            <a:r>
              <a:rPr lang="cs-CZ" sz="2000" b="1" dirty="0" err="1">
                <a:solidFill>
                  <a:srgbClr val="004A70"/>
                </a:solidFill>
              </a:rPr>
              <a:t>attributes</a:t>
            </a:r>
            <a:r>
              <a:rPr lang="cs-CZ" sz="2000" b="1" dirty="0">
                <a:solidFill>
                  <a:srgbClr val="004A70"/>
                </a:solidFill>
              </a:rPr>
              <a:t>": {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        "</a:t>
            </a:r>
            <a:r>
              <a:rPr lang="cs-CZ" sz="2000" b="1" dirty="0" err="1">
                <a:solidFill>
                  <a:srgbClr val="004A70"/>
                </a:solidFill>
              </a:rPr>
              <a:t>sysContact</a:t>
            </a:r>
            <a:r>
              <a:rPr lang="cs-CZ" sz="2000" b="1" dirty="0">
                <a:solidFill>
                  <a:srgbClr val="004A70"/>
                </a:solidFill>
              </a:rPr>
              <a:t>": "email@domain.cz",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        "</a:t>
            </a:r>
            <a:r>
              <a:rPr lang="cs-CZ" sz="2000" b="1" dirty="0" err="1">
                <a:solidFill>
                  <a:srgbClr val="004A70"/>
                </a:solidFill>
              </a:rPr>
              <a:t>sysLocation</a:t>
            </a:r>
            <a:r>
              <a:rPr lang="cs-CZ" sz="2000" b="1" dirty="0">
                <a:solidFill>
                  <a:srgbClr val="004A70"/>
                </a:solidFill>
              </a:rPr>
              <a:t>": "</a:t>
            </a:r>
            <a:r>
              <a:rPr lang="cs-CZ" sz="2000" b="1" dirty="0" err="1">
                <a:solidFill>
                  <a:srgbClr val="004A70"/>
                </a:solidFill>
              </a:rPr>
              <a:t>Site</a:t>
            </a:r>
            <a:r>
              <a:rPr lang="cs-CZ" sz="2000" b="1" dirty="0">
                <a:solidFill>
                  <a:srgbClr val="004A70"/>
                </a:solidFill>
              </a:rPr>
              <a:t> 1, Prague, CZ"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    }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    }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    }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    ]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    }</a:t>
            </a:r>
          </a:p>
          <a:p>
            <a:r>
              <a:rPr lang="cs-CZ" sz="2000" b="1" dirty="0">
                <a:solidFill>
                  <a:srgbClr val="004A70"/>
                </a:solidFill>
              </a:rPr>
              <a:t>}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97B4559-DDBC-A313-7801-3AF25EC7FB32}"/>
              </a:ext>
            </a:extLst>
          </p:cNvPr>
          <p:cNvSpPr/>
          <p:nvPr/>
        </p:nvSpPr>
        <p:spPr>
          <a:xfrm>
            <a:off x="5374825" y="3240813"/>
            <a:ext cx="1508760" cy="862149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05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Collecting objects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22210-5624-C092-FF4C-6AEDC51FFC3E}"/>
              </a:ext>
            </a:extLst>
          </p:cNvPr>
          <p:cNvSpPr txBox="1"/>
          <p:nvPr/>
        </p:nvSpPr>
        <p:spPr>
          <a:xfrm>
            <a:off x="2640875" y="1616792"/>
            <a:ext cx="691025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rmonIfIn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attributes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broadcastPkts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"3",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never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discards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intf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phys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-[eth1/5]/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dbgIfIn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"2023-07-11T09:44:04.692+00:00",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multicastPkts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"1995153",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nUcastPkts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"1995156",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noBuffer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octetRate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"4947614883",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octets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"60673271644077186",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packetRate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"5404507",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rateInterval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"300",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ucastPkts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"63082941837541",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unknownEtype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"0",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cs-CZ" sz="1400" b="1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unknownProtos</a:t>
            </a:r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"0"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cs-CZ" sz="14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61570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"/>
          <p:cNvSpPr txBox="1">
            <a:spLocks/>
          </p:cNvSpPr>
          <p:nvPr/>
        </p:nvSpPr>
        <p:spPr>
          <a:xfrm>
            <a:off x="609600" y="246867"/>
            <a:ext cx="10972800" cy="7432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Statistics in the real world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C056FE7-CDF9-B94D-CED9-74A0F9BE7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461" y="3842446"/>
            <a:ext cx="862012" cy="94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749FD-8911-26EF-538C-DF724F4F0172}"/>
              </a:ext>
            </a:extLst>
          </p:cNvPr>
          <p:cNvSpPr txBox="1"/>
          <p:nvPr/>
        </p:nvSpPr>
        <p:spPr>
          <a:xfrm>
            <a:off x="9220200" y="2851660"/>
            <a:ext cx="283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Traffic weather map</a:t>
            </a:r>
            <a:endParaRPr lang="cs-C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33EA96-F20A-25DC-FE27-BA250FC647DF}"/>
              </a:ext>
            </a:extLst>
          </p:cNvPr>
          <p:cNvSpPr txBox="1"/>
          <p:nvPr/>
        </p:nvSpPr>
        <p:spPr>
          <a:xfrm>
            <a:off x="9239250" y="3523274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External Graphs</a:t>
            </a:r>
            <a:endParaRPr lang="cs-CZ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54350F-BFDA-76A6-A31C-522AD0911324}"/>
              </a:ext>
            </a:extLst>
          </p:cNvPr>
          <p:cNvSpPr txBox="1"/>
          <p:nvPr/>
        </p:nvSpPr>
        <p:spPr>
          <a:xfrm>
            <a:off x="9269185" y="4195250"/>
            <a:ext cx="2343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Internal Graphs</a:t>
            </a:r>
            <a:endParaRPr lang="cs-CZ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4D205F-367B-4147-213C-55B4F610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590" y="6009679"/>
            <a:ext cx="441007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6F19089-FAE2-2455-8A12-54488EA0DCF9}"/>
              </a:ext>
            </a:extLst>
          </p:cNvPr>
          <p:cNvGrpSpPr/>
          <p:nvPr/>
        </p:nvGrpSpPr>
        <p:grpSpPr>
          <a:xfrm>
            <a:off x="1693070" y="2626790"/>
            <a:ext cx="1469571" cy="890778"/>
            <a:chOff x="1693070" y="2861679"/>
            <a:chExt cx="1469571" cy="890778"/>
          </a:xfrm>
        </p:grpSpPr>
        <p:sp>
          <p:nvSpPr>
            <p:cNvPr id="5" name="Arrow: Up-Down 4">
              <a:extLst>
                <a:ext uri="{FF2B5EF4-FFF2-40B4-BE49-F238E27FC236}">
                  <a16:creationId xmlns:a16="http://schemas.microsoft.com/office/drawing/2014/main" id="{66A449B9-7FBC-702A-1DC0-9CACC0A0F154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B52DEE-71BD-BFD3-E4E4-C2BE33C4CBD2}"/>
                </a:ext>
              </a:extLst>
            </p:cNvPr>
            <p:cNvSpPr txBox="1"/>
            <p:nvPr/>
          </p:nvSpPr>
          <p:spPr>
            <a:xfrm>
              <a:off x="2013110" y="3100324"/>
              <a:ext cx="114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DME API</a:t>
              </a:r>
              <a:endParaRPr lang="cs-CZ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27AF17-8D27-BDB9-78AD-8A4C3B87B980}"/>
              </a:ext>
            </a:extLst>
          </p:cNvPr>
          <p:cNvGrpSpPr/>
          <p:nvPr/>
        </p:nvGrpSpPr>
        <p:grpSpPr>
          <a:xfrm>
            <a:off x="7172659" y="3621160"/>
            <a:ext cx="1057955" cy="2475033"/>
            <a:chOff x="7172659" y="3621160"/>
            <a:chExt cx="1057955" cy="2475033"/>
          </a:xfrm>
        </p:grpSpPr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7C5CC83F-7D69-021B-CBC1-2F32EA5F813E}"/>
                </a:ext>
              </a:extLst>
            </p:cNvPr>
            <p:cNvSpPr/>
            <p:nvPr/>
          </p:nvSpPr>
          <p:spPr>
            <a:xfrm rot="2468274">
              <a:off x="7838728" y="3621160"/>
              <a:ext cx="391886" cy="2475033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7B4AC293-4695-D91F-A245-5E4A24A968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659" y="4314782"/>
              <a:ext cx="862012" cy="332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C12AC0-EC38-615D-4E47-4D63BB6E94FE}"/>
              </a:ext>
            </a:extLst>
          </p:cNvPr>
          <p:cNvGrpSpPr/>
          <p:nvPr/>
        </p:nvGrpSpPr>
        <p:grpSpPr>
          <a:xfrm>
            <a:off x="2199773" y="4811829"/>
            <a:ext cx="1896583" cy="645593"/>
            <a:chOff x="2199773" y="4811829"/>
            <a:chExt cx="1896583" cy="645593"/>
          </a:xfrm>
        </p:grpSpPr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E950326F-328B-1B78-E814-9DAD09A2443B}"/>
                </a:ext>
              </a:extLst>
            </p:cNvPr>
            <p:cNvSpPr/>
            <p:nvPr/>
          </p:nvSpPr>
          <p:spPr>
            <a:xfrm rot="18479050">
              <a:off x="2750882" y="4514427"/>
              <a:ext cx="391886" cy="1494104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B41E21-0BA1-37BA-06C3-4FD6B41F615D}"/>
                </a:ext>
              </a:extLst>
            </p:cNvPr>
            <p:cNvSpPr txBox="1"/>
            <p:nvPr/>
          </p:nvSpPr>
          <p:spPr>
            <a:xfrm>
              <a:off x="2946825" y="4811829"/>
              <a:ext cx="1149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Influx API</a:t>
              </a:r>
              <a:endParaRPr lang="cs-CZ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D2245C3-EC62-86CE-CD01-5ED69ABF6F67}"/>
              </a:ext>
            </a:extLst>
          </p:cNvPr>
          <p:cNvGrpSpPr/>
          <p:nvPr/>
        </p:nvGrpSpPr>
        <p:grpSpPr>
          <a:xfrm>
            <a:off x="524216" y="1261241"/>
            <a:ext cx="5276850" cy="916307"/>
            <a:chOff x="759279" y="1845935"/>
            <a:chExt cx="5276850" cy="91630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9B68AB72-B3A3-90F9-9F30-9D914214B4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279" y="2194706"/>
              <a:ext cx="5276850" cy="567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FFD115-0E85-3708-BC14-D174DD330E24}"/>
                </a:ext>
              </a:extLst>
            </p:cNvPr>
            <p:cNvSpPr txBox="1"/>
            <p:nvPr/>
          </p:nvSpPr>
          <p:spPr>
            <a:xfrm>
              <a:off x="1615433" y="1845935"/>
              <a:ext cx="4282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Network device (Cisco Nexus 9300)</a:t>
              </a:r>
              <a:endParaRPr lang="cs-CZ" dirty="0"/>
            </a:p>
          </p:txBody>
        </p:sp>
      </p:grpSp>
      <p:pic>
        <p:nvPicPr>
          <p:cNvPr id="18" name="Picture 2" descr="Media · netbox-community/netbox Wiki · GitHub">
            <a:extLst>
              <a:ext uri="{FF2B5EF4-FFF2-40B4-BE49-F238E27FC236}">
                <a16:creationId xmlns:a16="http://schemas.microsoft.com/office/drawing/2014/main" id="{342B87B9-2125-0B1A-AA61-866AEF28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356" y="2591423"/>
            <a:ext cx="982995" cy="98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305767B-05C4-87B2-D216-E44A7CA28E7D}"/>
              </a:ext>
            </a:extLst>
          </p:cNvPr>
          <p:cNvGrpSpPr/>
          <p:nvPr/>
        </p:nvGrpSpPr>
        <p:grpSpPr>
          <a:xfrm rot="3648417">
            <a:off x="2909528" y="3289790"/>
            <a:ext cx="805846" cy="1346906"/>
            <a:chOff x="1693070" y="2861679"/>
            <a:chExt cx="805846" cy="890778"/>
          </a:xfrm>
        </p:grpSpPr>
        <p:sp>
          <p:nvSpPr>
            <p:cNvPr id="20" name="Arrow: Up-Down 19">
              <a:extLst>
                <a:ext uri="{FF2B5EF4-FFF2-40B4-BE49-F238E27FC236}">
                  <a16:creationId xmlns:a16="http://schemas.microsoft.com/office/drawing/2014/main" id="{589D9885-7E36-3B37-3536-81E071C0A31B}"/>
                </a:ext>
              </a:extLst>
            </p:cNvPr>
            <p:cNvSpPr/>
            <p:nvPr/>
          </p:nvSpPr>
          <p:spPr>
            <a:xfrm>
              <a:off x="1693070" y="2861679"/>
              <a:ext cx="391886" cy="890778"/>
            </a:xfrm>
            <a:prstGeom prst="up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EC792D-9316-8D57-77A3-6227BE7904E7}"/>
                </a:ext>
              </a:extLst>
            </p:cNvPr>
            <p:cNvSpPr txBox="1"/>
            <p:nvPr/>
          </p:nvSpPr>
          <p:spPr>
            <a:xfrm rot="17951583">
              <a:off x="2080907" y="3022621"/>
              <a:ext cx="466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A70"/>
                  </a:solidFill>
                  <a:latin typeface="+mn-lt"/>
                  <a:ea typeface="+mn-ea"/>
                  <a:cs typeface="+mn-cs"/>
                </a:rPr>
                <a:t>API</a:t>
              </a:r>
              <a:endParaRPr lang="cs-CZ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F83DB50-5CC0-52CB-EA65-9BC1AEC2F39C}"/>
              </a:ext>
            </a:extLst>
          </p:cNvPr>
          <p:cNvSpPr txBox="1"/>
          <p:nvPr/>
        </p:nvSpPr>
        <p:spPr>
          <a:xfrm>
            <a:off x="4112517" y="3574418"/>
            <a:ext cx="104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Netbox</a:t>
            </a:r>
            <a:endParaRPr lang="cs-C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B8DE3-F726-4FFC-6FD5-7B0CB1FBCC79}"/>
              </a:ext>
            </a:extLst>
          </p:cNvPr>
          <p:cNvSpPr txBox="1"/>
          <p:nvPr/>
        </p:nvSpPr>
        <p:spPr>
          <a:xfrm>
            <a:off x="1380370" y="4753790"/>
            <a:ext cx="917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4A70"/>
                </a:solidFill>
              </a:rPr>
              <a:t>Python </a:t>
            </a:r>
          </a:p>
          <a:p>
            <a:pPr algn="ctr"/>
            <a:r>
              <a:rPr lang="en-US" b="1" dirty="0">
                <a:solidFill>
                  <a:srgbClr val="004A70"/>
                </a:solidFill>
              </a:rPr>
              <a:t>code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6342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CB4AE2-C955-38AE-A8A2-357ECA8E7911}"/>
              </a:ext>
            </a:extLst>
          </p:cNvPr>
          <p:cNvSpPr txBox="1"/>
          <p:nvPr/>
        </p:nvSpPr>
        <p:spPr>
          <a:xfrm>
            <a:off x="2789221" y="1912731"/>
            <a:ext cx="7798225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200" b="1" dirty="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cs typeface="Courier New" panose="02070309020205020404" pitchFamily="49" charset="0"/>
              </a:rPr>
              <a:t>Collecting data every 30s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cs typeface="Courier New" panose="02070309020205020404" pitchFamily="49" charset="0"/>
              </a:rPr>
              <a:t>Data pre-processing (calculated items)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tx2"/>
              </a:solidFill>
              <a:cs typeface="Courier New" panose="02070309020205020404" pitchFamily="49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cs typeface="Courier New" panose="02070309020205020404" pitchFamily="49" charset="0"/>
              </a:rPr>
              <a:t>Saving data to TSDB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6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0EDB2CE-0BC3-3767-625D-1E1722F6DCC1}"/>
              </a:ext>
            </a:extLst>
          </p:cNvPr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Collecting objects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8490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Scale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FD979-291F-52D1-F14B-4C4A352C193A}"/>
              </a:ext>
            </a:extLst>
          </p:cNvPr>
          <p:cNvSpPr txBox="1"/>
          <p:nvPr/>
        </p:nvSpPr>
        <p:spPr>
          <a:xfrm>
            <a:off x="3405571" y="1795461"/>
            <a:ext cx="538085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We collect</a:t>
            </a:r>
          </a:p>
          <a:p>
            <a:endParaRPr lang="en-US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  <a:p>
            <a:pPr lvl="4"/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37 devices</a:t>
            </a:r>
          </a:p>
          <a:p>
            <a:pPr lvl="4"/>
            <a:endParaRPr lang="en-US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  <a:p>
            <a:pPr lvl="4"/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2339 interfaces</a:t>
            </a:r>
          </a:p>
          <a:p>
            <a:pPr lvl="4"/>
            <a:endParaRPr lang="en-US" sz="3200" b="1" dirty="0">
              <a:solidFill>
                <a:schemeClr val="tx2"/>
              </a:solidFill>
              <a:latin typeface="+mj-lt"/>
              <a:cs typeface="Courier New" panose="02070309020205020404" pitchFamily="49" charset="0"/>
            </a:endParaRPr>
          </a:p>
          <a:p>
            <a:pPr lvl="4"/>
            <a:r>
              <a:rPr lang="en-US" sz="3200" b="1" dirty="0">
                <a:solidFill>
                  <a:schemeClr val="tx2"/>
                </a:solidFill>
                <a:latin typeface="+mj-lt"/>
                <a:cs typeface="Courier New" panose="02070309020205020404" pitchFamily="49" charset="0"/>
              </a:rPr>
              <a:t>63080 metrics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32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1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2351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Collection and storing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902822-1AEF-81A5-1705-318443716383}"/>
              </a:ext>
            </a:extLst>
          </p:cNvPr>
          <p:cNvSpPr txBox="1"/>
          <p:nvPr/>
        </p:nvSpPr>
        <p:spPr>
          <a:xfrm>
            <a:off x="4409144" y="1769480"/>
            <a:ext cx="38938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700ms</a:t>
            </a:r>
            <a:r>
              <a:rPr lang="en-US" sz="2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collect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250ms</a:t>
            </a:r>
            <a:r>
              <a:rPr lang="en-US" sz="2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store</a:t>
            </a:r>
            <a:endParaRPr lang="cs-CZ" sz="2800" b="1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B0FB60-F9EA-B6FF-4E56-95768C0A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303" y="2854234"/>
            <a:ext cx="10208999" cy="37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50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D542FA20-D50C-BE34-E847-3423617D5E44}"/>
              </a:ext>
            </a:extLst>
          </p:cNvPr>
          <p:cNvSpPr txBox="1">
            <a:spLocks/>
          </p:cNvSpPr>
          <p:nvPr/>
        </p:nvSpPr>
        <p:spPr>
          <a:xfrm>
            <a:off x="609600" y="45720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Corbel"/>
                <a:ea typeface="+mj-ea"/>
                <a:cs typeface="Corbel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Data handling – </a:t>
            </a:r>
            <a:r>
              <a:rPr lang="en-US" b="1" dirty="0" err="1">
                <a:solidFill>
                  <a:srgbClr val="004A70"/>
                </a:solidFill>
                <a:latin typeface="+mn-lt"/>
                <a:ea typeface="+mn-ea"/>
                <a:cs typeface="+mn-cs"/>
              </a:rPr>
              <a:t>InfluxDB</a:t>
            </a:r>
            <a:r>
              <a:rPr lang="en-US" b="1" dirty="0">
                <a:solidFill>
                  <a:srgbClr val="004A70"/>
                </a:solidFill>
                <a:latin typeface="+mn-lt"/>
                <a:ea typeface="+mn-ea"/>
                <a:cs typeface="+mn-cs"/>
              </a:rPr>
              <a:t> 2</a:t>
            </a:r>
            <a:endParaRPr lang="cs-CZ" b="1" dirty="0">
              <a:solidFill>
                <a:srgbClr val="004A7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0209E9-7A66-FB65-A8B6-1DD1820C84C1}"/>
              </a:ext>
            </a:extLst>
          </p:cNvPr>
          <p:cNvSpPr/>
          <p:nvPr/>
        </p:nvSpPr>
        <p:spPr>
          <a:xfrm>
            <a:off x="3176337" y="1863176"/>
            <a:ext cx="3045708" cy="126503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“main” bucket</a:t>
            </a:r>
          </a:p>
          <a:p>
            <a:pPr algn="ctr"/>
            <a:r>
              <a:rPr lang="en-US" b="1" dirty="0"/>
              <a:t>~4GB / month</a:t>
            </a:r>
            <a:endParaRPr lang="cs-CZ" b="1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4D1BA54-D48E-9DA6-81BC-D9BA878B9B35}"/>
              </a:ext>
            </a:extLst>
          </p:cNvPr>
          <p:cNvSpPr/>
          <p:nvPr/>
        </p:nvSpPr>
        <p:spPr>
          <a:xfrm>
            <a:off x="443451" y="2341001"/>
            <a:ext cx="2515286" cy="3093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BD9EA-F515-1DDC-6032-72723172AB10}"/>
              </a:ext>
            </a:extLst>
          </p:cNvPr>
          <p:cNvSpPr txBox="1"/>
          <p:nvPr/>
        </p:nvSpPr>
        <p:spPr>
          <a:xfrm>
            <a:off x="398763" y="2057610"/>
            <a:ext cx="260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RAW data – 30s intervals</a:t>
            </a:r>
            <a:endParaRPr lang="cs-CZ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1C0DC-07E7-7A94-0DB9-A79B9BA3EB5B}"/>
              </a:ext>
            </a:extLst>
          </p:cNvPr>
          <p:cNvSpPr/>
          <p:nvPr/>
        </p:nvSpPr>
        <p:spPr>
          <a:xfrm>
            <a:off x="8585964" y="2981842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weekly bucket (17MB/w)</a:t>
            </a:r>
          </a:p>
          <a:p>
            <a:pPr algn="ctr"/>
            <a:r>
              <a:rPr lang="en-US" b="1" dirty="0"/>
              <a:t>30 minutes AVG,MEAN,MAX</a:t>
            </a:r>
            <a:endParaRPr lang="cs-CZ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F0D4EB-0CE7-5C66-5A26-39133EB23210}"/>
              </a:ext>
            </a:extLst>
          </p:cNvPr>
          <p:cNvSpPr/>
          <p:nvPr/>
        </p:nvSpPr>
        <p:spPr>
          <a:xfrm>
            <a:off x="8585964" y="1801496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daily bucket (7MB/d)</a:t>
            </a:r>
          </a:p>
          <a:p>
            <a:pPr algn="ctr"/>
            <a:r>
              <a:rPr lang="en-US" b="1" dirty="0"/>
              <a:t>5 minutes AVG, MEAN, MAX</a:t>
            </a:r>
            <a:endParaRPr lang="cs-CZ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0DB07D-1BA9-510E-887C-FE52910FBFCA}"/>
              </a:ext>
            </a:extLst>
          </p:cNvPr>
          <p:cNvSpPr/>
          <p:nvPr/>
        </p:nvSpPr>
        <p:spPr>
          <a:xfrm>
            <a:off x="8585964" y="4061911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monthly bucket (35MB/M)</a:t>
            </a:r>
          </a:p>
          <a:p>
            <a:pPr algn="ctr"/>
            <a:r>
              <a:rPr lang="en-US" b="1" dirty="0"/>
              <a:t>2 hours AVG, MEAN, MAX</a:t>
            </a:r>
            <a:endParaRPr lang="cs-CZ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D58107A-67D6-43C7-0AAA-5FB953C89C96}"/>
              </a:ext>
            </a:extLst>
          </p:cNvPr>
          <p:cNvSpPr/>
          <p:nvPr/>
        </p:nvSpPr>
        <p:spPr>
          <a:xfrm>
            <a:off x="8585964" y="5141980"/>
            <a:ext cx="2996436" cy="728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yearly bucket (~38MB/y)</a:t>
            </a:r>
          </a:p>
          <a:p>
            <a:pPr algn="ctr"/>
            <a:r>
              <a:rPr lang="en-US" b="1" dirty="0"/>
              <a:t>1 day AVG, MEAN, MAX</a:t>
            </a:r>
            <a:endParaRPr lang="cs-CZ" b="1" dirty="0"/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8BB69FED-1A62-1AAE-0CFD-344CF786365B}"/>
              </a:ext>
            </a:extLst>
          </p:cNvPr>
          <p:cNvSpPr/>
          <p:nvPr/>
        </p:nvSpPr>
        <p:spPr>
          <a:xfrm rot="10800000" flipH="1">
            <a:off x="4757630" y="3562685"/>
            <a:ext cx="2894453" cy="863610"/>
          </a:xfrm>
          <a:prstGeom prst="bentArrow">
            <a:avLst>
              <a:gd name="adj1" fmla="val 25000"/>
              <a:gd name="adj2" fmla="val 26940"/>
              <a:gd name="adj3" fmla="val 25000"/>
              <a:gd name="adj4" fmla="val 43750"/>
            </a:avLst>
          </a:prstGeom>
          <a:gradFill>
            <a:gsLst>
              <a:gs pos="0">
                <a:srgbClr val="FFC000"/>
              </a:gs>
              <a:gs pos="0">
                <a:srgbClr val="FFC000"/>
              </a:gs>
            </a:gsLst>
          </a:gra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6B8E27-630B-CF62-262D-517CF9DE663E}"/>
              </a:ext>
            </a:extLst>
          </p:cNvPr>
          <p:cNvSpPr txBox="1"/>
          <p:nvPr/>
        </p:nvSpPr>
        <p:spPr>
          <a:xfrm>
            <a:off x="5209788" y="4420280"/>
            <a:ext cx="220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Down-sizing tasks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0568866"/>
      </p:ext>
    </p:extLst>
  </p:cSld>
  <p:clrMapOvr>
    <a:masterClrMapping/>
  </p:clrMapOvr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43909</TotalTime>
  <Words>765</Words>
  <Application>Microsoft Office PowerPoint</Application>
  <PresentationFormat>Widescreen</PresentationFormat>
  <Paragraphs>174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Corbel</vt:lpstr>
      <vt:lpstr>Courier New</vt:lpstr>
      <vt:lpstr>IBMPlexMono</vt:lpstr>
      <vt:lpstr>Twilight</vt:lpstr>
      <vt:lpstr>3_Custom Design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Lemon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Štěpán Holič</dc:creator>
  <cp:lastModifiedBy>Marian Rychtecky</cp:lastModifiedBy>
  <cp:revision>495</cp:revision>
  <cp:lastPrinted>2019-09-30T19:07:51Z</cp:lastPrinted>
  <dcterms:created xsi:type="dcterms:W3CDTF">2012-07-23T08:52:14Z</dcterms:created>
  <dcterms:modified xsi:type="dcterms:W3CDTF">2024-01-21T18:44:57Z</dcterms:modified>
</cp:coreProperties>
</file>