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6" r:id="rId2"/>
    <p:sldId id="3395" r:id="rId3"/>
    <p:sldId id="257" r:id="rId4"/>
    <p:sldId id="3406" r:id="rId5"/>
    <p:sldId id="258" r:id="rId6"/>
    <p:sldId id="259" r:id="rId7"/>
    <p:sldId id="261" r:id="rId8"/>
    <p:sldId id="260" r:id="rId9"/>
    <p:sldId id="3404" r:id="rId10"/>
    <p:sldId id="262" r:id="rId11"/>
    <p:sldId id="263" r:id="rId12"/>
    <p:sldId id="3393" r:id="rId13"/>
    <p:sldId id="3394" r:id="rId14"/>
    <p:sldId id="265" r:id="rId15"/>
    <p:sldId id="3341" r:id="rId16"/>
    <p:sldId id="3397" r:id="rId17"/>
    <p:sldId id="3402" r:id="rId18"/>
    <p:sldId id="3399" r:id="rId19"/>
    <p:sldId id="3342" r:id="rId20"/>
    <p:sldId id="3347" r:id="rId21"/>
    <p:sldId id="3349" r:id="rId22"/>
    <p:sldId id="3350" r:id="rId23"/>
    <p:sldId id="3344" r:id="rId24"/>
    <p:sldId id="3351" r:id="rId25"/>
    <p:sldId id="3343" r:id="rId26"/>
    <p:sldId id="282" r:id="rId27"/>
    <p:sldId id="3365" r:id="rId28"/>
    <p:sldId id="3369" r:id="rId29"/>
    <p:sldId id="3374" r:id="rId30"/>
    <p:sldId id="3375" r:id="rId31"/>
    <p:sldId id="3376" r:id="rId32"/>
    <p:sldId id="3386" r:id="rId33"/>
    <p:sldId id="3407" r:id="rId34"/>
    <p:sldId id="3408" r:id="rId35"/>
    <p:sldId id="3385" r:id="rId36"/>
    <p:sldId id="3405" r:id="rId37"/>
    <p:sldId id="3352" r:id="rId38"/>
    <p:sldId id="3382" r:id="rId39"/>
    <p:sldId id="3383" r:id="rId40"/>
    <p:sldId id="3339" r:id="rId41"/>
    <p:sldId id="3401" r:id="rId42"/>
    <p:sldId id="3400" r:id="rId43"/>
    <p:sldId id="3338" r:id="rId44"/>
  </p:sldIdLst>
  <p:sldSz cx="24384000" cy="13716000"/>
  <p:notesSz cx="6858000" cy="9144000"/>
  <p:embeddedFontLst>
    <p:embeddedFont>
      <p:font typeface="Lato" panose="020F0502020204030203" pitchFamily="34" charset="0"/>
      <p:regular r:id="rId46"/>
      <p:bold r:id="rId47"/>
      <p:italic r:id="rId48"/>
      <p:boldItalic r:id="rId49"/>
    </p:embeddedFont>
    <p:embeddedFont>
      <p:font typeface="Lato Regular" panose="020F0502020204030203" pitchFamily="34" charset="77"/>
      <p:regular r:id="rId50"/>
      <p:bold r:id="rId51"/>
      <p:italic r:id="rId52"/>
      <p:boldItalic r:id="rId53"/>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1pPr>
    <a:lvl2pPr marL="0" marR="0" indent="2286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2pPr>
    <a:lvl3pPr marL="0" marR="0" indent="4572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3pPr>
    <a:lvl4pPr marL="0" marR="0" indent="6858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4pPr>
    <a:lvl5pPr marL="0" marR="0" indent="9144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5pPr>
    <a:lvl6pPr marL="0" marR="0" indent="11430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6pPr>
    <a:lvl7pPr marL="0" marR="0" indent="13716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7pPr>
    <a:lvl8pPr marL="0" marR="0" indent="16002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8pPr>
    <a:lvl9pPr marL="0" marR="0" indent="182880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D7E"/>
    <a:srgbClr val="FFFFFF"/>
    <a:srgbClr val="839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7"/>
    <p:restoredTop sz="94555"/>
  </p:normalViewPr>
  <p:slideViewPr>
    <p:cSldViewPr snapToGrid="0" snapToObjects="1">
      <p:cViewPr varScale="1">
        <p:scale>
          <a:sx n="65" d="100"/>
          <a:sy n="65" d="100"/>
        </p:scale>
        <p:origin x="272" y="7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b="1" dirty="0"/>
          </a:p>
        </p:txBody>
      </p:sp>
    </p:spTree>
    <p:extLst>
      <p:ext uri="{BB962C8B-B14F-4D97-AF65-F5344CB8AC3E}">
        <p14:creationId xmlns:p14="http://schemas.microsoft.com/office/powerpoint/2010/main" val="424851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21</a:t>
            </a:fld>
            <a:endParaRPr lang="en-GB" dirty="0"/>
          </a:p>
        </p:txBody>
      </p:sp>
    </p:spTree>
    <p:extLst>
      <p:ext uri="{BB962C8B-B14F-4D97-AF65-F5344CB8AC3E}">
        <p14:creationId xmlns:p14="http://schemas.microsoft.com/office/powerpoint/2010/main" val="191497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22</a:t>
            </a:fld>
            <a:endParaRPr lang="en-GB" dirty="0"/>
          </a:p>
        </p:txBody>
      </p:sp>
    </p:spTree>
    <p:extLst>
      <p:ext uri="{BB962C8B-B14F-4D97-AF65-F5344CB8AC3E}">
        <p14:creationId xmlns:p14="http://schemas.microsoft.com/office/powerpoint/2010/main" val="253673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23</a:t>
            </a:fld>
            <a:endParaRPr lang="en-GB" dirty="0"/>
          </a:p>
        </p:txBody>
      </p:sp>
    </p:spTree>
    <p:extLst>
      <p:ext uri="{BB962C8B-B14F-4D97-AF65-F5344CB8AC3E}">
        <p14:creationId xmlns:p14="http://schemas.microsoft.com/office/powerpoint/2010/main" val="92830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24</a:t>
            </a:fld>
            <a:endParaRPr lang="en-GB" dirty="0"/>
          </a:p>
        </p:txBody>
      </p:sp>
    </p:spTree>
    <p:extLst>
      <p:ext uri="{BB962C8B-B14F-4D97-AF65-F5344CB8AC3E}">
        <p14:creationId xmlns:p14="http://schemas.microsoft.com/office/powerpoint/2010/main" val="160003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25</a:t>
            </a:fld>
            <a:endParaRPr lang="en-GB" dirty="0"/>
          </a:p>
        </p:txBody>
      </p:sp>
    </p:spTree>
    <p:extLst>
      <p:ext uri="{BB962C8B-B14F-4D97-AF65-F5344CB8AC3E}">
        <p14:creationId xmlns:p14="http://schemas.microsoft.com/office/powerpoint/2010/main" val="685121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27</a:t>
            </a:fld>
            <a:endParaRPr lang="en-GB" dirty="0"/>
          </a:p>
        </p:txBody>
      </p:sp>
    </p:spTree>
    <p:extLst>
      <p:ext uri="{BB962C8B-B14F-4D97-AF65-F5344CB8AC3E}">
        <p14:creationId xmlns:p14="http://schemas.microsoft.com/office/powerpoint/2010/main" val="331852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28</a:t>
            </a:fld>
            <a:endParaRPr lang="en-GB" dirty="0"/>
          </a:p>
        </p:txBody>
      </p:sp>
    </p:spTree>
    <p:extLst>
      <p:ext uri="{BB962C8B-B14F-4D97-AF65-F5344CB8AC3E}">
        <p14:creationId xmlns:p14="http://schemas.microsoft.com/office/powerpoint/2010/main" val="410691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29</a:t>
            </a:fld>
            <a:endParaRPr lang="en-GB" dirty="0"/>
          </a:p>
        </p:txBody>
      </p:sp>
    </p:spTree>
    <p:extLst>
      <p:ext uri="{BB962C8B-B14F-4D97-AF65-F5344CB8AC3E}">
        <p14:creationId xmlns:p14="http://schemas.microsoft.com/office/powerpoint/2010/main" val="420581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30</a:t>
            </a:fld>
            <a:endParaRPr lang="en-GB" dirty="0"/>
          </a:p>
        </p:txBody>
      </p:sp>
    </p:spTree>
    <p:extLst>
      <p:ext uri="{BB962C8B-B14F-4D97-AF65-F5344CB8AC3E}">
        <p14:creationId xmlns:p14="http://schemas.microsoft.com/office/powerpoint/2010/main" val="4143146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31</a:t>
            </a:fld>
            <a:endParaRPr lang="en-GB" dirty="0"/>
          </a:p>
        </p:txBody>
      </p:sp>
    </p:spTree>
    <p:extLst>
      <p:ext uri="{BB962C8B-B14F-4D97-AF65-F5344CB8AC3E}">
        <p14:creationId xmlns:p14="http://schemas.microsoft.com/office/powerpoint/2010/main" val="342669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996288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32</a:t>
            </a:fld>
            <a:endParaRPr lang="en-GB" dirty="0"/>
          </a:p>
        </p:txBody>
      </p:sp>
    </p:spTree>
    <p:extLst>
      <p:ext uri="{BB962C8B-B14F-4D97-AF65-F5344CB8AC3E}">
        <p14:creationId xmlns:p14="http://schemas.microsoft.com/office/powerpoint/2010/main" val="2156954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33</a:t>
            </a:fld>
            <a:endParaRPr lang="en-GB" dirty="0"/>
          </a:p>
        </p:txBody>
      </p:sp>
    </p:spTree>
    <p:extLst>
      <p:ext uri="{BB962C8B-B14F-4D97-AF65-F5344CB8AC3E}">
        <p14:creationId xmlns:p14="http://schemas.microsoft.com/office/powerpoint/2010/main" val="3785659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34</a:t>
            </a:fld>
            <a:endParaRPr lang="en-GB" dirty="0"/>
          </a:p>
        </p:txBody>
      </p:sp>
    </p:spTree>
    <p:extLst>
      <p:ext uri="{BB962C8B-B14F-4D97-AF65-F5344CB8AC3E}">
        <p14:creationId xmlns:p14="http://schemas.microsoft.com/office/powerpoint/2010/main" val="413889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35</a:t>
            </a:fld>
            <a:endParaRPr lang="en-GB" dirty="0"/>
          </a:p>
        </p:txBody>
      </p:sp>
    </p:spTree>
    <p:extLst>
      <p:ext uri="{BB962C8B-B14F-4D97-AF65-F5344CB8AC3E}">
        <p14:creationId xmlns:p14="http://schemas.microsoft.com/office/powerpoint/2010/main" val="100279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37</a:t>
            </a:fld>
            <a:endParaRPr lang="en-GB" dirty="0"/>
          </a:p>
        </p:txBody>
      </p:sp>
    </p:spTree>
    <p:extLst>
      <p:ext uri="{BB962C8B-B14F-4D97-AF65-F5344CB8AC3E}">
        <p14:creationId xmlns:p14="http://schemas.microsoft.com/office/powerpoint/2010/main" val="185375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38</a:t>
            </a:fld>
            <a:endParaRPr lang="en-GB" dirty="0"/>
          </a:p>
        </p:txBody>
      </p:sp>
    </p:spTree>
    <p:extLst>
      <p:ext uri="{BB962C8B-B14F-4D97-AF65-F5344CB8AC3E}">
        <p14:creationId xmlns:p14="http://schemas.microsoft.com/office/powerpoint/2010/main" val="107801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39</a:t>
            </a:fld>
            <a:endParaRPr lang="en-GB" dirty="0"/>
          </a:p>
        </p:txBody>
      </p:sp>
    </p:spTree>
    <p:extLst>
      <p:ext uri="{BB962C8B-B14F-4D97-AF65-F5344CB8AC3E}">
        <p14:creationId xmlns:p14="http://schemas.microsoft.com/office/powerpoint/2010/main" val="3648539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40</a:t>
            </a:fld>
            <a:endParaRPr lang="en-GB" dirty="0"/>
          </a:p>
        </p:txBody>
      </p:sp>
    </p:spTree>
    <p:extLst>
      <p:ext uri="{BB962C8B-B14F-4D97-AF65-F5344CB8AC3E}">
        <p14:creationId xmlns:p14="http://schemas.microsoft.com/office/powerpoint/2010/main" val="1316056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41</a:t>
            </a:fld>
            <a:endParaRPr lang="en-GB" dirty="0"/>
          </a:p>
        </p:txBody>
      </p:sp>
    </p:spTree>
    <p:extLst>
      <p:ext uri="{BB962C8B-B14F-4D97-AF65-F5344CB8AC3E}">
        <p14:creationId xmlns:p14="http://schemas.microsoft.com/office/powerpoint/2010/main" val="3211518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43</a:t>
            </a:fld>
            <a:endParaRPr lang="en-GB" dirty="0"/>
          </a:p>
        </p:txBody>
      </p:sp>
    </p:spTree>
    <p:extLst>
      <p:ext uri="{BB962C8B-B14F-4D97-AF65-F5344CB8AC3E}">
        <p14:creationId xmlns:p14="http://schemas.microsoft.com/office/powerpoint/2010/main" val="366635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254818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15</a:t>
            </a:fld>
            <a:endParaRPr lang="en-GB" dirty="0"/>
          </a:p>
        </p:txBody>
      </p:sp>
    </p:spTree>
    <p:extLst>
      <p:ext uri="{BB962C8B-B14F-4D97-AF65-F5344CB8AC3E}">
        <p14:creationId xmlns:p14="http://schemas.microsoft.com/office/powerpoint/2010/main" val="117468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16</a:t>
            </a:fld>
            <a:endParaRPr lang="en-GB" dirty="0"/>
          </a:p>
        </p:txBody>
      </p:sp>
    </p:spTree>
    <p:extLst>
      <p:ext uri="{BB962C8B-B14F-4D97-AF65-F5344CB8AC3E}">
        <p14:creationId xmlns:p14="http://schemas.microsoft.com/office/powerpoint/2010/main" val="339653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17</a:t>
            </a:fld>
            <a:endParaRPr lang="en-GB" dirty="0"/>
          </a:p>
        </p:txBody>
      </p:sp>
    </p:spTree>
    <p:extLst>
      <p:ext uri="{BB962C8B-B14F-4D97-AF65-F5344CB8AC3E}">
        <p14:creationId xmlns:p14="http://schemas.microsoft.com/office/powerpoint/2010/main" val="354249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18</a:t>
            </a:fld>
            <a:endParaRPr lang="en-GB" dirty="0"/>
          </a:p>
        </p:txBody>
      </p:sp>
    </p:spTree>
    <p:extLst>
      <p:ext uri="{BB962C8B-B14F-4D97-AF65-F5344CB8AC3E}">
        <p14:creationId xmlns:p14="http://schemas.microsoft.com/office/powerpoint/2010/main" val="386203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19</a:t>
            </a:fld>
            <a:endParaRPr lang="en-GB" dirty="0"/>
          </a:p>
        </p:txBody>
      </p:sp>
    </p:spTree>
    <p:extLst>
      <p:ext uri="{BB962C8B-B14F-4D97-AF65-F5344CB8AC3E}">
        <p14:creationId xmlns:p14="http://schemas.microsoft.com/office/powerpoint/2010/main" val="384180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20</a:t>
            </a:fld>
            <a:endParaRPr lang="en-GB" dirty="0"/>
          </a:p>
        </p:txBody>
      </p:sp>
    </p:spTree>
    <p:extLst>
      <p:ext uri="{BB962C8B-B14F-4D97-AF65-F5344CB8AC3E}">
        <p14:creationId xmlns:p14="http://schemas.microsoft.com/office/powerpoint/2010/main" val="93497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‹Nr.›</a:t>
            </a:fld>
            <a:endParaRPr/>
          </a:p>
        </p:txBody>
      </p:sp>
      <p:sp>
        <p:nvSpPr>
          <p:cNvPr id="3" name="Picture Placeholder 2"/>
          <p:cNvSpPr>
            <a:spLocks noGrp="1"/>
          </p:cNvSpPr>
          <p:nvPr>
            <p:ph type="pic" sz="quarter" idx="10"/>
          </p:nvPr>
        </p:nvSpPr>
        <p:spPr>
          <a:xfrm>
            <a:off x="0"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4" name="Picture Placeholder 13"/>
          <p:cNvSpPr>
            <a:spLocks noGrp="1"/>
          </p:cNvSpPr>
          <p:nvPr>
            <p:ph type="pic" sz="quarter" idx="11"/>
          </p:nvPr>
        </p:nvSpPr>
        <p:spPr>
          <a:xfrm>
            <a:off x="1933073"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5" name="Picture Placeholder 2"/>
          <p:cNvSpPr>
            <a:spLocks noGrp="1"/>
          </p:cNvSpPr>
          <p:nvPr>
            <p:ph type="pic" sz="quarter" idx="12"/>
          </p:nvPr>
        </p:nvSpPr>
        <p:spPr>
          <a:xfrm>
            <a:off x="3858127"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6" name="Picture Placeholder 15"/>
          <p:cNvSpPr>
            <a:spLocks noGrp="1"/>
          </p:cNvSpPr>
          <p:nvPr>
            <p:ph type="pic" sz="quarter" idx="13"/>
          </p:nvPr>
        </p:nvSpPr>
        <p:spPr>
          <a:xfrm>
            <a:off x="5791200"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7" name="Picture Placeholder 2"/>
          <p:cNvSpPr>
            <a:spLocks noGrp="1"/>
          </p:cNvSpPr>
          <p:nvPr>
            <p:ph type="pic" sz="quarter" idx="14"/>
          </p:nvPr>
        </p:nvSpPr>
        <p:spPr>
          <a:xfrm>
            <a:off x="7716254"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18" name="Picture Placeholder 17"/>
          <p:cNvSpPr>
            <a:spLocks noGrp="1"/>
          </p:cNvSpPr>
          <p:nvPr>
            <p:ph type="pic" sz="quarter" idx="15"/>
          </p:nvPr>
        </p:nvSpPr>
        <p:spPr>
          <a:xfrm>
            <a:off x="9649327"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19" name="Picture Placeholder 2"/>
          <p:cNvSpPr>
            <a:spLocks noGrp="1"/>
          </p:cNvSpPr>
          <p:nvPr>
            <p:ph type="pic" sz="quarter" idx="16"/>
          </p:nvPr>
        </p:nvSpPr>
        <p:spPr>
          <a:xfrm>
            <a:off x="11574381"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0" name="Picture Placeholder 19"/>
          <p:cNvSpPr>
            <a:spLocks noGrp="1"/>
          </p:cNvSpPr>
          <p:nvPr>
            <p:ph type="pic" sz="quarter" idx="17"/>
          </p:nvPr>
        </p:nvSpPr>
        <p:spPr>
          <a:xfrm>
            <a:off x="13507454"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21" name="Picture Placeholder 2"/>
          <p:cNvSpPr>
            <a:spLocks noGrp="1"/>
          </p:cNvSpPr>
          <p:nvPr>
            <p:ph type="pic" sz="quarter" idx="18"/>
          </p:nvPr>
        </p:nvSpPr>
        <p:spPr>
          <a:xfrm>
            <a:off x="15432508"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2" name="Picture Placeholder 21"/>
          <p:cNvSpPr>
            <a:spLocks noGrp="1"/>
          </p:cNvSpPr>
          <p:nvPr>
            <p:ph type="pic" sz="quarter" idx="19"/>
          </p:nvPr>
        </p:nvSpPr>
        <p:spPr>
          <a:xfrm>
            <a:off x="17365581"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
        <p:nvSpPr>
          <p:cNvPr id="23" name="Picture Placeholder 2"/>
          <p:cNvSpPr>
            <a:spLocks noGrp="1"/>
          </p:cNvSpPr>
          <p:nvPr>
            <p:ph type="pic" sz="quarter" idx="20"/>
          </p:nvPr>
        </p:nvSpPr>
        <p:spPr>
          <a:xfrm>
            <a:off x="19290635" y="13980696"/>
            <a:ext cx="1735303" cy="1735304"/>
          </a:xfrm>
          <a:prstGeom prst="rect">
            <a:avLst/>
          </a:prstGeom>
          <a:solidFill>
            <a:schemeClr val="tx2">
              <a:lumMod val="50000"/>
            </a:schemeClr>
          </a:solidFill>
        </p:spPr>
        <p:txBody>
          <a:bodyPr anchor="ctr"/>
          <a:lstStyle>
            <a:lvl1pPr marL="0" indent="0" algn="ctr">
              <a:buNone/>
              <a:defRPr sz="2400">
                <a:solidFill>
                  <a:schemeClr val="bg2">
                    <a:lumMod val="20000"/>
                    <a:lumOff val="80000"/>
                  </a:schemeClr>
                </a:solidFill>
              </a:defRPr>
            </a:lvl1pPr>
          </a:lstStyle>
          <a:p>
            <a:endParaRPr lang="en-US"/>
          </a:p>
        </p:txBody>
      </p:sp>
      <p:sp>
        <p:nvSpPr>
          <p:cNvPr id="24" name="Picture Placeholder 23"/>
          <p:cNvSpPr>
            <a:spLocks noGrp="1"/>
          </p:cNvSpPr>
          <p:nvPr>
            <p:ph type="pic" sz="quarter" idx="21"/>
          </p:nvPr>
        </p:nvSpPr>
        <p:spPr>
          <a:xfrm>
            <a:off x="21223708" y="13980695"/>
            <a:ext cx="1525372" cy="1735304"/>
          </a:xfrm>
          <a:custGeom>
            <a:avLst/>
            <a:gdLst>
              <a:gd name="connsiteX0" fmla="*/ 1442086 w 2822993"/>
              <a:gd name="connsiteY0" fmla="*/ 0 h 3211513"/>
              <a:gd name="connsiteX1" fmla="*/ 2822993 w 2822993"/>
              <a:gd name="connsiteY1" fmla="*/ 786593 h 3211513"/>
              <a:gd name="connsiteX2" fmla="*/ 2814253 w 2822993"/>
              <a:gd name="connsiteY2" fmla="*/ 2412218 h 3211513"/>
              <a:gd name="connsiteX3" fmla="*/ 1450238 w 2822993"/>
              <a:gd name="connsiteY3" fmla="*/ 3211513 h 3211513"/>
              <a:gd name="connsiteX4" fmla="*/ 1433611 w 2822993"/>
              <a:gd name="connsiteY4" fmla="*/ 3211513 h 3211513"/>
              <a:gd name="connsiteX5" fmla="*/ 0 w 2822993"/>
              <a:gd name="connsiteY5" fmla="*/ 2403478 h 3211513"/>
              <a:gd name="connsiteX6" fmla="*/ 0 w 2822993"/>
              <a:gd name="connsiteY6" fmla="*/ 777853 h 321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2993" h="3211513">
                <a:moveTo>
                  <a:pt x="1442086" y="0"/>
                </a:moveTo>
                <a:lnTo>
                  <a:pt x="2822993" y="786593"/>
                </a:lnTo>
                <a:lnTo>
                  <a:pt x="2814253" y="2412218"/>
                </a:lnTo>
                <a:lnTo>
                  <a:pt x="1450238" y="3211513"/>
                </a:lnTo>
                <a:lnTo>
                  <a:pt x="1433611" y="3211513"/>
                </a:lnTo>
                <a:lnTo>
                  <a:pt x="0" y="2403478"/>
                </a:lnTo>
                <a:lnTo>
                  <a:pt x="0" y="777853"/>
                </a:lnTo>
                <a:close/>
              </a:path>
            </a:pathLst>
          </a:custGeom>
          <a:solidFill>
            <a:schemeClr val="tx2">
              <a:lumMod val="50000"/>
            </a:schemeClr>
          </a:solidFill>
        </p:spPr>
        <p:txBody>
          <a:bodyPr wrap="square" anchor="ctr">
            <a:noAutofit/>
          </a:bodyPr>
          <a:lstStyle>
            <a:lvl1pPr marL="0" indent="0" algn="ctr">
              <a:buNone/>
              <a:defRPr sz="2400">
                <a:solidFill>
                  <a:schemeClr val="bg2">
                    <a:lumMod val="20000"/>
                    <a:lumOff val="80000"/>
                  </a:schemeClr>
                </a:solidFill>
              </a:defRPr>
            </a:lvl1pPr>
          </a:lstStyle>
          <a:p>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dirty="0">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‹Nr.›</a:t>
            </a:fld>
            <a:endParaRPr lang="en-GB" dirty="0"/>
          </a:p>
        </p:txBody>
      </p:sp>
      <p:sp>
        <p:nvSpPr>
          <p:cNvPr id="4" name="Date Placeholder 3"/>
          <p:cNvSpPr>
            <a:spLocks noGrp="1"/>
          </p:cNvSpPr>
          <p:nvPr>
            <p:ph type="dt" sz="half" idx="14"/>
          </p:nvPr>
        </p:nvSpPr>
        <p:spPr/>
        <p:txBody>
          <a:bodyPr/>
          <a:lstStyle/>
          <a:p>
            <a:fld id="{AE7B89AC-F697-9C4E-A7D8-C177B3B47A01}" type="datetime4">
              <a:rPr lang="en-GB" smtClean="0"/>
              <a:t>21 June 2022</a:t>
            </a:fld>
            <a:endParaRPr lang="en-GB"/>
          </a:p>
        </p:txBody>
      </p:sp>
      <p:sp>
        <p:nvSpPr>
          <p:cNvPr id="12" name="Picture Placeholder 11"/>
          <p:cNvSpPr>
            <a:spLocks noGrp="1"/>
          </p:cNvSpPr>
          <p:nvPr>
            <p:ph type="pic" sz="quarter" idx="16"/>
          </p:nvPr>
        </p:nvSpPr>
        <p:spPr>
          <a:xfrm>
            <a:off x="12479868" y="2328335"/>
            <a:ext cx="11235267" cy="9609667"/>
          </a:xfrm>
          <a:solidFill>
            <a:schemeClr val="bg1">
              <a:lumMod val="95000"/>
            </a:schemeClr>
          </a:solidFill>
        </p:spPr>
        <p:txBody>
          <a:bodyPr/>
          <a:lstStyle>
            <a:lvl1pPr marL="0" indent="0">
              <a:buNone/>
              <a:defRPr/>
            </a:lvl1pPr>
          </a:lstStyle>
          <a:p>
            <a:r>
              <a:rPr lang="en-US"/>
              <a:t>Click icon to add picture</a:t>
            </a:r>
            <a:endParaRPr lang="en-GB"/>
          </a:p>
        </p:txBody>
      </p:sp>
      <p:sp>
        <p:nvSpPr>
          <p:cNvPr id="5" name="Content Placeholder 4"/>
          <p:cNvSpPr>
            <a:spLocks noGrp="1"/>
          </p:cNvSpPr>
          <p:nvPr>
            <p:ph sz="quarter" idx="17"/>
          </p:nvPr>
        </p:nvSpPr>
        <p:spPr>
          <a:xfrm>
            <a:off x="668868" y="2328335"/>
            <a:ext cx="11235267" cy="9609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2463554"/>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D2E3B"/>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orbes.com/sites/thomasbrewster/2022/03/31/the-last-days-of-mariupols-internet/?sh=737996785962" TargetMode="External"/><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sv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with low confidence">
            <a:extLst>
              <a:ext uri="{FF2B5EF4-FFF2-40B4-BE49-F238E27FC236}">
                <a16:creationId xmlns:a16="http://schemas.microsoft.com/office/drawing/2014/main" id="{B75C1CB9-78A2-43EE-3C9D-6452D8AD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358" y="-519660"/>
            <a:ext cx="20317520" cy="14398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Duis mollis, est non commodo luctus, nisi erat porttitor ligula, eget lacinia odio sem nec elit. Vivamus sagittis lacus vel augue laoreet rutrum faucibus dolor auctor. Nulla vitae elit libero, a…"/>
          <p:cNvSpPr txBox="1"/>
          <p:nvPr/>
        </p:nvSpPr>
        <p:spPr>
          <a:xfrm>
            <a:off x="1659067" y="3371600"/>
            <a:ext cx="9540458" cy="881420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r>
              <a:rPr lang="de-DE" sz="4000" dirty="0">
                <a:solidFill>
                  <a:srgbClr val="FFFFFF"/>
                </a:solidFill>
                <a:latin typeface="Lato" panose="020F0502020204030203" pitchFamily="34" charset="77"/>
                <a:cs typeface="Futura Medium" panose="020B0602020204020303" pitchFamily="34" charset="-79"/>
              </a:rPr>
              <a:t>The GNA </a:t>
            </a:r>
            <a:r>
              <a:rPr lang="de-DE" sz="4000" b="1" dirty="0">
                <a:solidFill>
                  <a:srgbClr val="FFFFFF"/>
                </a:solidFill>
                <a:latin typeface="Lato" panose="020F0502020204030203" pitchFamily="34" charset="77"/>
                <a:cs typeface="Futura Medium" panose="020B0602020204020303" pitchFamily="34" charset="-79"/>
              </a:rPr>
              <a:t>Supply &amp; Demand Database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works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very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well</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Anyone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who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wants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donate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equipment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can</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get</a:t>
            </a:r>
            <a:r>
              <a:rPr lang="de-DE" sz="4000" dirty="0">
                <a:solidFill>
                  <a:srgbClr val="FFFFFF"/>
                </a:solidFill>
                <a:latin typeface="Lato" panose="020F0502020204030203" pitchFamily="34" charset="77"/>
                <a:cs typeface="Futura Medium" panose="020B0602020204020303" pitchFamily="34" charset="-79"/>
              </a:rPr>
              <a:t> a </a:t>
            </a:r>
            <a:r>
              <a:rPr lang="de-DE" sz="4000" dirty="0" err="1">
                <a:solidFill>
                  <a:srgbClr val="FFFFFF"/>
                </a:solidFill>
                <a:latin typeface="Lato" panose="020F0502020204030203" pitchFamily="34" charset="77"/>
                <a:cs typeface="Futura Medium" panose="020B0602020204020303" pitchFamily="34" charset="-79"/>
              </a:rPr>
              <a:t>login</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from</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us</a:t>
            </a:r>
            <a:r>
              <a:rPr lang="de-DE" sz="4000" dirty="0">
                <a:solidFill>
                  <a:srgbClr val="FFFFFF"/>
                </a:solidFill>
                <a:latin typeface="Lato" panose="020F0502020204030203" pitchFamily="34" charset="77"/>
                <a:cs typeface="Futura Medium" panose="020B0602020204020303" pitchFamily="34" charset="-79"/>
              </a:rPr>
              <a:t>, and </a:t>
            </a:r>
            <a:r>
              <a:rPr lang="de-DE" sz="4000" dirty="0" err="1">
                <a:solidFill>
                  <a:srgbClr val="FFFFFF"/>
                </a:solidFill>
                <a:latin typeface="Lato" panose="020F0502020204030203" pitchFamily="34" charset="77"/>
                <a:cs typeface="Futura Medium" panose="020B0602020204020303" pitchFamily="34" charset="-79"/>
              </a:rPr>
              <a:t>can</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specify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what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want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donate</a:t>
            </a:r>
            <a:r>
              <a:rPr lang="de-DE" sz="4000" dirty="0">
                <a:solidFill>
                  <a:srgbClr val="FFFFFF"/>
                </a:solidFill>
                <a:latin typeface="Lato" panose="020F0502020204030203" pitchFamily="34" charset="77"/>
                <a:cs typeface="Futura Medium" panose="020B0602020204020303" pitchFamily="34" charset="-79"/>
              </a:rPr>
              <a:t>.</a:t>
            </a:r>
            <a:br>
              <a:rPr lang="de-DE" sz="4000" dirty="0">
                <a:solidFill>
                  <a:srgbClr val="FFFFFF"/>
                </a:solidFill>
                <a:latin typeface="Lato" panose="020F0502020204030203" pitchFamily="34" charset="77"/>
                <a:cs typeface="Futura Medium" panose="020B0602020204020303" pitchFamily="34" charset="-79"/>
              </a:rPr>
            </a:br>
            <a:br>
              <a:rPr lang="de-DE" sz="4000" dirty="0">
                <a:solidFill>
                  <a:srgbClr val="FFFFFF"/>
                </a:solidFill>
                <a:latin typeface="Lato" panose="020F0502020204030203" pitchFamily="34" charset="77"/>
                <a:cs typeface="Futura Medium" panose="020B0602020204020303" pitchFamily="34" charset="-79"/>
              </a:rPr>
            </a:br>
            <a:r>
              <a:rPr lang="de-DE" sz="4000" dirty="0" err="1">
                <a:solidFill>
                  <a:srgbClr val="FFFFFF"/>
                </a:solidFill>
                <a:latin typeface="Lato" panose="020F0502020204030203" pitchFamily="34" charset="77"/>
                <a:cs typeface="Futura Medium" panose="020B0602020204020303" pitchFamily="34" charset="-79"/>
              </a:rPr>
              <a:t>Using</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this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database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can</a:t>
            </a:r>
            <a:r>
              <a:rPr lang="de-DE" sz="4000" dirty="0">
                <a:solidFill>
                  <a:srgbClr val="FFFFFF"/>
                </a:solidFill>
                <a:latin typeface="Lato" panose="020F0502020204030203" pitchFamily="34" charset="77"/>
                <a:cs typeface="Futura Medium" panose="020B0602020204020303" pitchFamily="34" charset="-79"/>
              </a:rPr>
              <a:t> manage </a:t>
            </a:r>
            <a:r>
              <a:rPr lang="de-DE" sz="4000" dirty="0" err="1">
                <a:solidFill>
                  <a:srgbClr val="FFFFFF"/>
                </a:solidFill>
                <a:latin typeface="Lato" panose="020F0502020204030203" pitchFamily="34" charset="77"/>
                <a:cs typeface="Futura Medium" panose="020B0602020204020303" pitchFamily="34" charset="-79"/>
              </a:rPr>
              <a:t>which</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donations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we‘ve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received</a:t>
            </a:r>
            <a:r>
              <a:rPr lang="de-DE" sz="4000" dirty="0">
                <a:solidFill>
                  <a:srgbClr val="FFFFFF"/>
                </a:solidFill>
                <a:latin typeface="Lato" panose="020F0502020204030203" pitchFamily="34" charset="77"/>
                <a:cs typeface="Futura Medium" panose="020B0602020204020303" pitchFamily="34" charset="-79"/>
              </a:rPr>
              <a:t>. This </a:t>
            </a:r>
            <a:r>
              <a:rPr lang="de-DE" sz="4000" dirty="0" err="1">
                <a:solidFill>
                  <a:srgbClr val="FFFFFF"/>
                </a:solidFill>
                <a:latin typeface="Lato" panose="020F0502020204030203" pitchFamily="34" charset="77"/>
                <a:cs typeface="Futura Medium" panose="020B0602020204020303" pitchFamily="34" charset="-79"/>
              </a:rPr>
              <a:t>makes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it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easier</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for</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us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keep</a:t>
            </a:r>
            <a:r>
              <a:rPr lang="de-DE" sz="4000" dirty="0">
                <a:solidFill>
                  <a:srgbClr val="FFFFFF"/>
                </a:solidFill>
                <a:latin typeface="Lato" panose="020F0502020204030203" pitchFamily="34" charset="77"/>
                <a:cs typeface="Futura Medium" panose="020B0602020204020303" pitchFamily="34" charset="-79"/>
              </a:rPr>
              <a:t> track </a:t>
            </a:r>
            <a:r>
              <a:rPr lang="de-DE" sz="4000" dirty="0" err="1">
                <a:solidFill>
                  <a:srgbClr val="FFFFFF"/>
                </a:solidFill>
                <a:latin typeface="Lato" panose="020F0502020204030203" pitchFamily="34" charset="77"/>
                <a:cs typeface="Futura Medium" panose="020B0602020204020303" pitchFamily="34" charset="-79"/>
              </a:rPr>
              <a:t>of</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everything</a:t>
            </a:r>
            <a:r>
              <a:rPr lang="de-DE" sz="4000" dirty="0">
                <a:solidFill>
                  <a:srgbClr val="FFFFFF"/>
                </a:solidFill>
                <a:latin typeface="Lato" panose="020F0502020204030203" pitchFamily="34" charset="77"/>
                <a:cs typeface="Futura Medium" panose="020B0602020204020303" pitchFamily="34" charset="-79"/>
              </a:rPr>
              <a:t>, and </a:t>
            </a:r>
            <a:r>
              <a:rPr lang="de-DE" sz="4000" dirty="0" err="1">
                <a:solidFill>
                  <a:srgbClr val="FFFFFF"/>
                </a:solidFill>
                <a:latin typeface="Lato" panose="020F0502020204030203" pitchFamily="34" charset="77"/>
                <a:cs typeface="Futura Medium" panose="020B0602020204020303" pitchFamily="34" charset="-79"/>
              </a:rPr>
              <a:t>means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can</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show</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people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from</a:t>
            </a:r>
            <a:r>
              <a:rPr lang="de-DE" sz="4000" dirty="0">
                <a:solidFill>
                  <a:srgbClr val="FFFFFF"/>
                </a:solidFill>
                <a:latin typeface="Lato" panose="020F0502020204030203" pitchFamily="34" charset="77"/>
                <a:cs typeface="Futura Medium" panose="020B0602020204020303" pitchFamily="34" charset="-79"/>
              </a:rPr>
              <a:t> Ukraine </a:t>
            </a:r>
            <a:r>
              <a:rPr lang="de-DE" sz="4000" dirty="0" err="1">
                <a:solidFill>
                  <a:srgbClr val="FFFFFF"/>
                </a:solidFill>
                <a:latin typeface="Lato" panose="020F0502020204030203" pitchFamily="34" charset="77"/>
                <a:cs typeface="Futura Medium" panose="020B0602020204020303" pitchFamily="34" charset="-79"/>
              </a:rPr>
              <a:t>who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need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equipment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what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have</a:t>
            </a:r>
            <a:r>
              <a:rPr lang="de-DE" sz="4000" dirty="0">
                <a:solidFill>
                  <a:srgbClr val="FFFFFF"/>
                </a:solidFill>
                <a:latin typeface="Lato" panose="020F0502020204030203" pitchFamily="34" charset="77"/>
                <a:cs typeface="Futura Medium" panose="020B0602020204020303" pitchFamily="34" charset="-79"/>
              </a:rPr>
              <a:t> in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system</a:t>
            </a:r>
            <a:r>
              <a:rPr lang="de-DE" sz="4000" dirty="0">
                <a:solidFill>
                  <a:srgbClr val="FFFFFF"/>
                </a:solidFill>
                <a:latin typeface="Lato" panose="020F0502020204030203" pitchFamily="34" charset="77"/>
                <a:cs typeface="Futura Medium" panose="020B0602020204020303" pitchFamily="34" charset="-79"/>
              </a:rPr>
              <a:t>.</a:t>
            </a:r>
            <a:endParaRPr sz="4000" dirty="0">
              <a:solidFill>
                <a:srgbClr val="FFFFFF"/>
              </a:solidFill>
              <a:latin typeface="Lato" panose="020F0502020204030203" pitchFamily="34" charset="77"/>
              <a:cs typeface="Futura Medium" panose="020B0602020204020303" pitchFamily="34" charset="-79"/>
            </a:endParaRPr>
          </a:p>
        </p:txBody>
      </p:sp>
      <p:sp>
        <p:nvSpPr>
          <p:cNvPr id="98" name="Meet Our Chief of Technology.…"/>
          <p:cNvSpPr txBox="1"/>
          <p:nvPr/>
        </p:nvSpPr>
        <p:spPr>
          <a:xfrm>
            <a:off x="1544688" y="1028293"/>
            <a:ext cx="11283818" cy="190154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ts val="7220"/>
              </a:lnSpc>
              <a:defRPr sz="5600">
                <a:solidFill>
                  <a:srgbClr val="FFFFFF"/>
                </a:solidFill>
              </a:defRPr>
            </a:pPr>
            <a:r>
              <a:rPr lang="de-DE" b="1" dirty="0" err="1">
                <a:latin typeface="Futura" panose="020B0602020204020303" pitchFamily="34" charset="-79"/>
                <a:cs typeface="Futura" panose="020B0602020204020303" pitchFamily="34" charset="-79"/>
              </a:rPr>
              <a:t>From</a:t>
            </a:r>
            <a:r>
              <a:rPr lang="de-DE" b="1" dirty="0">
                <a:latin typeface="Futura" panose="020B0602020204020303" pitchFamily="34" charset="-79"/>
                <a:cs typeface="Futura" panose="020B0602020204020303" pitchFamily="34" charset="-79"/>
              </a:rPr>
              <a:t> a simple </a:t>
            </a:r>
            <a:r>
              <a:rPr lang="de-DE" b="1" dirty="0" err="1">
                <a:latin typeface="Futura" panose="020B0602020204020303" pitchFamily="34" charset="-79"/>
                <a:cs typeface="Futura" panose="020B0602020204020303" pitchFamily="34" charset="-79"/>
              </a:rPr>
              <a:t>idea</a:t>
            </a:r>
            <a:r>
              <a:rPr lang="de-DE" b="1" dirty="0">
                <a:latin typeface="Futura" panose="020B0602020204020303" pitchFamily="34" charset="-79"/>
                <a:cs typeface="Futura" panose="020B0602020204020303" pitchFamily="34" charset="-79"/>
              </a:rPr>
              <a:t>,</a:t>
            </a:r>
            <a:br>
              <a:rPr lang="de-DE" b="1" dirty="0">
                <a:latin typeface="Futura" panose="020B0602020204020303" pitchFamily="34" charset="-79"/>
                <a:cs typeface="Futura" panose="020B0602020204020303" pitchFamily="34" charset="-79"/>
              </a:rPr>
            </a:br>
            <a:r>
              <a:rPr lang="de-DE" b="1" dirty="0" err="1">
                <a:latin typeface="Futura" panose="020B0602020204020303" pitchFamily="34" charset="-79"/>
                <a:cs typeface="Futura" panose="020B0602020204020303" pitchFamily="34" charset="-79"/>
              </a:rPr>
              <a:t>to</a:t>
            </a:r>
            <a:r>
              <a:rPr lang="de-DE" b="1" dirty="0">
                <a:latin typeface="Futura" panose="020B0602020204020303" pitchFamily="34" charset="-79"/>
                <a:cs typeface="Futura" panose="020B0602020204020303" pitchFamily="34" charset="-79"/>
              </a:rPr>
              <a:t> </a:t>
            </a:r>
            <a:r>
              <a:rPr lang="de-DE" b="1" dirty="0" err="1">
                <a:latin typeface="Futura" panose="020B0602020204020303" pitchFamily="34" charset="-79"/>
                <a:cs typeface="Futura" panose="020B0602020204020303" pitchFamily="34" charset="-79"/>
              </a:rPr>
              <a:t>supply</a:t>
            </a:r>
            <a:r>
              <a:rPr lang="de-DE" b="1" dirty="0">
                <a:latin typeface="Futura" panose="020B0602020204020303" pitchFamily="34" charset="-79"/>
                <a:cs typeface="Futura" panose="020B0602020204020303" pitchFamily="34" charset="-79"/>
              </a:rPr>
              <a:t> </a:t>
            </a:r>
            <a:r>
              <a:rPr lang="de-DE" b="1" dirty="0" err="1">
                <a:latin typeface="Futura" panose="020B0602020204020303" pitchFamily="34" charset="-79"/>
                <a:cs typeface="Futura" panose="020B0602020204020303" pitchFamily="34" charset="-79"/>
              </a:rPr>
              <a:t>chain</a:t>
            </a:r>
            <a:r>
              <a:rPr lang="de-DE" b="1" dirty="0">
                <a:latin typeface="Futura" panose="020B0602020204020303" pitchFamily="34" charset="-79"/>
                <a:cs typeface="Futura" panose="020B0602020204020303" pitchFamily="34" charset="-79"/>
              </a:rPr>
              <a:t> </a:t>
            </a:r>
            <a:r>
              <a:rPr lang="de-DE" b="1" dirty="0" err="1">
                <a:latin typeface="Futura" panose="020B0602020204020303" pitchFamily="34" charset="-79"/>
                <a:cs typeface="Futura" panose="020B0602020204020303" pitchFamily="34" charset="-79"/>
              </a:rPr>
              <a:t>managers</a:t>
            </a:r>
            <a:r>
              <a:rPr lang="de-DE" b="1" dirty="0">
                <a:latin typeface="Futura" panose="020B0602020204020303" pitchFamily="34" charset="-79"/>
                <a:cs typeface="Futura" panose="020B0602020204020303" pitchFamily="34" charset="-79"/>
              </a:rPr>
              <a:t>…</a:t>
            </a:r>
            <a:endParaRPr b="1" dirty="0">
              <a:latin typeface="Futura" panose="020B0602020204020303" pitchFamily="34" charset="-79"/>
              <a:cs typeface="Futura" panose="020B0602020204020303" pitchFamily="34" charset="-79"/>
            </a:endParaRPr>
          </a:p>
        </p:txBody>
      </p:sp>
      <p:sp>
        <p:nvSpPr>
          <p:cNvPr id="100" name="Line"/>
          <p:cNvSpPr/>
          <p:nvPr/>
        </p:nvSpPr>
        <p:spPr>
          <a:xfrm>
            <a:off x="2221029" y="4800130"/>
            <a:ext cx="9522497" cy="1"/>
          </a:xfrm>
          <a:prstGeom prst="line">
            <a:avLst/>
          </a:prstGeom>
          <a:ln w="12700">
            <a:solidFill>
              <a:srgbClr val="4E5372"/>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pic>
        <p:nvPicPr>
          <p:cNvPr id="3" name="Bildplatzhalter 2">
            <a:extLst>
              <a:ext uri="{FF2B5EF4-FFF2-40B4-BE49-F238E27FC236}">
                <a16:creationId xmlns:a16="http://schemas.microsoft.com/office/drawing/2014/main" id="{CBC10944-9394-A74D-8952-065156563C0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rot="5400000">
            <a:off x="13542963" y="3170238"/>
            <a:ext cx="8883650" cy="7685087"/>
          </a:xfr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Duis mollis, est non commodo luctus, nisi erat porttitor ligula, eget lacinia odio sem nec elit. Vivamus sagittis lacus vel augue laoreet rutrum faucibus dolor auctor. Nulla vitae elit libero, a…"/>
          <p:cNvSpPr txBox="1"/>
          <p:nvPr/>
        </p:nvSpPr>
        <p:spPr>
          <a:xfrm>
            <a:off x="538109" y="2111900"/>
            <a:ext cx="9088851" cy="8259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Futura Medium" panose="020B0602020204020303" pitchFamily="34" charset="-79"/>
                <a:cs typeface="Futura Medium" panose="020B0602020204020303" pitchFamily="34" charset="-79"/>
              </a:rPr>
              <a:t>v1.0</a:t>
            </a:r>
            <a:endParaRPr sz="4000" dirty="0">
              <a:solidFill>
                <a:srgbClr val="FFFFFF"/>
              </a:solidFill>
              <a:latin typeface="Futura Medium" panose="020B0602020204020303" pitchFamily="34" charset="-79"/>
              <a:cs typeface="Futura Medium" panose="020B0602020204020303" pitchFamily="34" charset="-79"/>
            </a:endParaRPr>
          </a:p>
        </p:txBody>
      </p:sp>
      <p:sp>
        <p:nvSpPr>
          <p:cNvPr id="105" name="Today’s Science is Technology for Tomorrow. Together We Can Achieve Better Life."/>
          <p:cNvSpPr txBox="1"/>
          <p:nvPr/>
        </p:nvSpPr>
        <p:spPr>
          <a:xfrm>
            <a:off x="538109" y="545634"/>
            <a:ext cx="9088851" cy="10613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Futura" panose="020B0602020204020303" pitchFamily="34" charset="-79"/>
                <a:cs typeface="Futura" panose="020B0602020204020303" pitchFamily="34" charset="-79"/>
              </a:rPr>
              <a:t>Supply &amp; Demand Tool</a:t>
            </a:r>
            <a:endParaRPr b="1" dirty="0">
              <a:latin typeface="Futura" panose="020B0602020204020303" pitchFamily="34" charset="-79"/>
              <a:cs typeface="Futura" panose="020B0602020204020303" pitchFamily="34" charset="-79"/>
            </a:endParaRPr>
          </a:p>
        </p:txBody>
      </p:sp>
      <p:sp>
        <p:nvSpPr>
          <p:cNvPr id="107" name="Line"/>
          <p:cNvSpPr/>
          <p:nvPr/>
        </p:nvSpPr>
        <p:spPr>
          <a:xfrm>
            <a:off x="537259" y="1837277"/>
            <a:ext cx="9071741" cy="1"/>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pic>
        <p:nvPicPr>
          <p:cNvPr id="2" name="Grafik 1">
            <a:extLst>
              <a:ext uri="{FF2B5EF4-FFF2-40B4-BE49-F238E27FC236}">
                <a16:creationId xmlns:a16="http://schemas.microsoft.com/office/drawing/2014/main" id="{A647EF20-2A1F-7E47-A831-42BD4B6DF73F}"/>
              </a:ext>
            </a:extLst>
          </p:cNvPr>
          <p:cNvPicPr>
            <a:picLocks noChangeAspect="1"/>
          </p:cNvPicPr>
          <p:nvPr/>
        </p:nvPicPr>
        <p:blipFill>
          <a:blip r:embed="rId2"/>
          <a:stretch>
            <a:fillRect/>
          </a:stretch>
        </p:blipFill>
        <p:spPr>
          <a:xfrm>
            <a:off x="2094008" y="2285570"/>
            <a:ext cx="21573463" cy="16741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oday’s Science is Technology for Tomorrow. Together We Can Achieve Better Life."/>
          <p:cNvSpPr txBox="1"/>
          <p:nvPr/>
        </p:nvSpPr>
        <p:spPr>
          <a:xfrm>
            <a:off x="511846" y="196313"/>
            <a:ext cx="15678485" cy="20954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Futura" panose="020B0602020204020303" pitchFamily="34" charset="-79"/>
                <a:cs typeface="Futura" panose="020B0602020204020303" pitchFamily="34" charset="-79"/>
              </a:rPr>
              <a:t>Supply &amp; Demand Tool </a:t>
            </a:r>
          </a:p>
          <a:p>
            <a:r>
              <a:rPr lang="de-DE" dirty="0">
                <a:latin typeface="Futura" panose="020B0602020204020303" pitchFamily="34" charset="-79"/>
                <a:cs typeface="Futura" panose="020B0602020204020303" pitchFamily="34" charset="-79"/>
              </a:rPr>
              <a:t>(</a:t>
            </a:r>
            <a:r>
              <a:rPr lang="de-DE" dirty="0" err="1">
                <a:latin typeface="Futura" panose="020B0602020204020303" pitchFamily="34" charset="-79"/>
                <a:cs typeface="Futura" panose="020B0602020204020303" pitchFamily="34" charset="-79"/>
              </a:rPr>
              <a:t>Donor</a:t>
            </a:r>
            <a:r>
              <a:rPr lang="de-DE" dirty="0">
                <a:latin typeface="Futura" panose="020B0602020204020303" pitchFamily="34" charset="-79"/>
                <a:cs typeface="Futura" panose="020B0602020204020303" pitchFamily="34" charset="-79"/>
              </a:rPr>
              <a:t> View)</a:t>
            </a:r>
            <a:endParaRPr dirty="0">
              <a:latin typeface="Futura" panose="020B0602020204020303" pitchFamily="34" charset="-79"/>
              <a:cs typeface="Futura" panose="020B0602020204020303" pitchFamily="34" charset="-79"/>
            </a:endParaRPr>
          </a:p>
        </p:txBody>
      </p:sp>
      <p:sp>
        <p:nvSpPr>
          <p:cNvPr id="107" name="Line"/>
          <p:cNvSpPr/>
          <p:nvPr/>
        </p:nvSpPr>
        <p:spPr>
          <a:xfrm flipV="1">
            <a:off x="511846" y="2497872"/>
            <a:ext cx="4372388" cy="0"/>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pic>
        <p:nvPicPr>
          <p:cNvPr id="3" name="Grafik 2">
            <a:extLst>
              <a:ext uri="{FF2B5EF4-FFF2-40B4-BE49-F238E27FC236}">
                <a16:creationId xmlns:a16="http://schemas.microsoft.com/office/drawing/2014/main" id="{2A1EB975-C02E-EB67-A415-B22D23E22FA0}"/>
              </a:ext>
            </a:extLst>
          </p:cNvPr>
          <p:cNvPicPr>
            <a:picLocks noChangeAspect="1"/>
          </p:cNvPicPr>
          <p:nvPr/>
        </p:nvPicPr>
        <p:blipFill>
          <a:blip r:embed="rId2"/>
          <a:stretch>
            <a:fillRect/>
          </a:stretch>
        </p:blipFill>
        <p:spPr>
          <a:xfrm>
            <a:off x="5352586" y="1543823"/>
            <a:ext cx="19031414" cy="15718252"/>
          </a:xfrm>
          <a:prstGeom prst="rect">
            <a:avLst/>
          </a:prstGeom>
        </p:spPr>
      </p:pic>
      <p:sp>
        <p:nvSpPr>
          <p:cNvPr id="7" name="Duis mollis, est non commodo luctus, nisi erat porttitor ligula, eget lacinia odio sem nec elit. Vivamus sagittis lacus vel augue laoreet rutrum faucibus dolor auctor. Nulla vitae elit libero, a…">
            <a:extLst>
              <a:ext uri="{FF2B5EF4-FFF2-40B4-BE49-F238E27FC236}">
                <a16:creationId xmlns:a16="http://schemas.microsoft.com/office/drawing/2014/main" id="{90B7C5B3-E2F5-C4AA-A03D-E34AA29C2980}"/>
              </a:ext>
            </a:extLst>
          </p:cNvPr>
          <p:cNvSpPr txBox="1"/>
          <p:nvPr/>
        </p:nvSpPr>
        <p:spPr>
          <a:xfrm>
            <a:off x="511846" y="2338701"/>
            <a:ext cx="9088851" cy="8259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r>
              <a:rPr lang="de-DE" sz="4000" dirty="0">
                <a:solidFill>
                  <a:srgbClr val="FFFFFF"/>
                </a:solidFill>
                <a:latin typeface="Futura Medium" panose="020B0602020204020303" pitchFamily="34" charset="-79"/>
                <a:cs typeface="Futura Medium" panose="020B0602020204020303" pitchFamily="34" charset="-79"/>
              </a:rPr>
              <a:t>v2.0</a:t>
            </a:r>
            <a:endParaRPr sz="4000" dirty="0">
              <a:solidFill>
                <a:srgbClr val="FFFFFF"/>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344952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oday’s Science is Technology for Tomorrow. Together We Can Achieve Better Life."/>
          <p:cNvSpPr txBox="1"/>
          <p:nvPr/>
        </p:nvSpPr>
        <p:spPr>
          <a:xfrm>
            <a:off x="221065" y="0"/>
            <a:ext cx="15678485" cy="20954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nSpc>
                <a:spcPct val="120000"/>
              </a:lnSpc>
              <a:defRPr sz="5600">
                <a:solidFill>
                  <a:srgbClr val="FFFFFF"/>
                </a:solidFill>
              </a:defRPr>
            </a:lvl1pPr>
          </a:lstStyle>
          <a:p>
            <a:r>
              <a:rPr lang="de-DE" b="1" dirty="0">
                <a:latin typeface="Futura" panose="020B0602020204020303" pitchFamily="34" charset="-79"/>
                <a:cs typeface="Futura" panose="020B0602020204020303" pitchFamily="34" charset="-79"/>
              </a:rPr>
              <a:t>Supply &amp; Demand Tool </a:t>
            </a:r>
          </a:p>
          <a:p>
            <a:r>
              <a:rPr lang="de-DE" dirty="0">
                <a:latin typeface="Futura" panose="020B0602020204020303" pitchFamily="34" charset="-79"/>
                <a:cs typeface="Futura" panose="020B0602020204020303" pitchFamily="34" charset="-79"/>
              </a:rPr>
              <a:t>(</a:t>
            </a:r>
            <a:r>
              <a:rPr lang="de-DE" dirty="0" err="1">
                <a:latin typeface="Futura" panose="020B0602020204020303" pitchFamily="34" charset="-79"/>
                <a:cs typeface="Futura" panose="020B0602020204020303" pitchFamily="34" charset="-79"/>
              </a:rPr>
              <a:t>Requester</a:t>
            </a:r>
            <a:r>
              <a:rPr lang="de-DE" dirty="0">
                <a:latin typeface="Futura" panose="020B0602020204020303" pitchFamily="34" charset="-79"/>
                <a:cs typeface="Futura" panose="020B0602020204020303" pitchFamily="34" charset="-79"/>
              </a:rPr>
              <a:t> View)</a:t>
            </a:r>
            <a:endParaRPr dirty="0">
              <a:latin typeface="Futura" panose="020B0602020204020303" pitchFamily="34" charset="-79"/>
              <a:cs typeface="Futura" panose="020B0602020204020303" pitchFamily="34" charset="-79"/>
            </a:endParaRPr>
          </a:p>
        </p:txBody>
      </p:sp>
      <p:sp>
        <p:nvSpPr>
          <p:cNvPr id="107" name="Line"/>
          <p:cNvSpPr/>
          <p:nvPr/>
        </p:nvSpPr>
        <p:spPr>
          <a:xfrm>
            <a:off x="221065" y="2339857"/>
            <a:ext cx="5431313" cy="17586"/>
          </a:xfrm>
          <a:prstGeom prst="line">
            <a:avLst/>
          </a:prstGeom>
          <a:ln w="12700">
            <a:solidFill>
              <a:srgbClr val="858DC3"/>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sp>
        <p:nvSpPr>
          <p:cNvPr id="7" name="Duis mollis, est non commodo luctus, nisi erat porttitor ligula, eget lacinia odio sem nec elit. Vivamus sagittis lacus vel augue laoreet rutrum faucibus dolor auctor. Nulla vitae elit libero, a…">
            <a:extLst>
              <a:ext uri="{FF2B5EF4-FFF2-40B4-BE49-F238E27FC236}">
                <a16:creationId xmlns:a16="http://schemas.microsoft.com/office/drawing/2014/main" id="{90B7C5B3-E2F5-C4AA-A03D-E34AA29C2980}"/>
              </a:ext>
            </a:extLst>
          </p:cNvPr>
          <p:cNvSpPr txBox="1"/>
          <p:nvPr/>
        </p:nvSpPr>
        <p:spPr>
          <a:xfrm>
            <a:off x="221065" y="2490346"/>
            <a:ext cx="9088851" cy="8259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Futura Medium" panose="020B0602020204020303" pitchFamily="34" charset="-79"/>
                <a:cs typeface="Futura Medium" panose="020B0602020204020303" pitchFamily="34" charset="-79"/>
              </a:rPr>
              <a:t>v2.0</a:t>
            </a:r>
            <a:endParaRPr dirty="0">
              <a:solidFill>
                <a:srgbClr val="FFFFFF"/>
              </a:solidFill>
              <a:latin typeface="Futura Medium" panose="020B0602020204020303" pitchFamily="34" charset="-79"/>
              <a:cs typeface="Futura Medium" panose="020B0602020204020303" pitchFamily="34" charset="-79"/>
            </a:endParaRPr>
          </a:p>
        </p:txBody>
      </p:sp>
      <p:pic>
        <p:nvPicPr>
          <p:cNvPr id="4" name="Grafik 3">
            <a:extLst>
              <a:ext uri="{FF2B5EF4-FFF2-40B4-BE49-F238E27FC236}">
                <a16:creationId xmlns:a16="http://schemas.microsoft.com/office/drawing/2014/main" id="{1DC5D5AE-F6FF-C9B0-612C-7C33B5813B44}"/>
              </a:ext>
            </a:extLst>
          </p:cNvPr>
          <p:cNvPicPr>
            <a:picLocks noChangeAspect="1"/>
          </p:cNvPicPr>
          <p:nvPr/>
        </p:nvPicPr>
        <p:blipFill>
          <a:blip r:embed="rId2"/>
          <a:stretch>
            <a:fillRect/>
          </a:stretch>
        </p:blipFill>
        <p:spPr>
          <a:xfrm>
            <a:off x="6187636" y="1426227"/>
            <a:ext cx="24788879" cy="15768953"/>
          </a:xfrm>
          <a:prstGeom prst="rect">
            <a:avLst/>
          </a:prstGeom>
        </p:spPr>
      </p:pic>
    </p:spTree>
    <p:extLst>
      <p:ext uri="{BB962C8B-B14F-4D97-AF65-F5344CB8AC3E}">
        <p14:creationId xmlns:p14="http://schemas.microsoft.com/office/powerpoint/2010/main" val="7167858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oday’s Science is Technology for Tomorrow. Together We Can Achieve Better Life."/>
          <p:cNvSpPr txBox="1"/>
          <p:nvPr/>
        </p:nvSpPr>
        <p:spPr>
          <a:xfrm>
            <a:off x="2209803" y="2604436"/>
            <a:ext cx="10784302" cy="208095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r>
              <a:rPr lang="de-DE" b="1" dirty="0" err="1">
                <a:latin typeface="Futura Medium" panose="020B0602020204020303" pitchFamily="34" charset="-79"/>
                <a:cs typeface="Futura Medium" panose="020B0602020204020303" pitchFamily="34" charset="-79"/>
              </a:rPr>
              <a:t>Our</a:t>
            </a:r>
            <a:r>
              <a:rPr lang="de-DE" b="1" dirty="0">
                <a:latin typeface="Futura Medium" panose="020B0602020204020303" pitchFamily="34" charset="-79"/>
                <a:cs typeface="Futura Medium" panose="020B0602020204020303" pitchFamily="34" charset="-79"/>
              </a:rPr>
              <a:t> Friends &amp; Partners </a:t>
            </a:r>
            <a:br>
              <a:rPr lang="de-DE" b="1" dirty="0">
                <a:latin typeface="Futura Medium" panose="020B0602020204020303" pitchFamily="34" charset="-79"/>
                <a:cs typeface="Futura Medium" panose="020B0602020204020303" pitchFamily="34" charset="-79"/>
              </a:rPr>
            </a:br>
            <a:r>
              <a:rPr lang="de-DE" b="1" dirty="0">
                <a:latin typeface="Futura Medium" panose="020B0602020204020303" pitchFamily="34" charset="-79"/>
                <a:cs typeface="Futura Medium" panose="020B0602020204020303" pitchFamily="34" charset="-79"/>
              </a:rPr>
              <a:t>in Ukraine</a:t>
            </a:r>
            <a:endParaRPr sz="4000" b="1" i="1" dirty="0">
              <a:latin typeface="Futura Medium" panose="020B0602020204020303" pitchFamily="34" charset="-79"/>
              <a:cs typeface="Futura Medium" panose="020B0602020204020303" pitchFamily="34" charset="-79"/>
            </a:endParaRPr>
          </a:p>
        </p:txBody>
      </p:sp>
      <p:sp>
        <p:nvSpPr>
          <p:cNvPr id="117" name="Line"/>
          <p:cNvSpPr/>
          <p:nvPr/>
        </p:nvSpPr>
        <p:spPr>
          <a:xfrm flipV="1">
            <a:off x="2254799" y="4868738"/>
            <a:ext cx="8183902" cy="7177"/>
          </a:xfrm>
          <a:prstGeom prst="line">
            <a:avLst/>
          </a:prstGeom>
          <a:ln w="12700">
            <a:solidFill>
              <a:srgbClr val="909AD4"/>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dirty="0"/>
          </a:p>
        </p:txBody>
      </p:sp>
      <p:sp>
        <p:nvSpPr>
          <p:cNvPr id="118" name="Rectangle"/>
          <p:cNvSpPr/>
          <p:nvPr/>
        </p:nvSpPr>
        <p:spPr>
          <a:xfrm>
            <a:off x="2254799"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Rectangle"/>
          <p:cNvSpPr/>
          <p:nvPr/>
        </p:nvSpPr>
        <p:spPr>
          <a:xfrm>
            <a:off x="8895487"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0" name="Rectangle"/>
          <p:cNvSpPr/>
          <p:nvPr/>
        </p:nvSpPr>
        <p:spPr>
          <a:xfrm>
            <a:off x="15536172" y="7215709"/>
            <a:ext cx="6593028" cy="4665710"/>
          </a:xfrm>
          <a:prstGeom prst="rect">
            <a:avLst/>
          </a:prstGeom>
          <a:solidFill>
            <a:srgbClr val="8E92BB">
              <a:alpha val="6131"/>
            </a:srgbClr>
          </a:solidFill>
          <a:ln w="12700">
            <a:miter lim="400000"/>
          </a:ln>
        </p:spPr>
        <p:txBody>
          <a:bodyPr lIns="0" tIns="0" rIns="0" bIns="0"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2" name="Stacks Overflow"/>
          <p:cNvSpPr txBox="1"/>
          <p:nvPr/>
        </p:nvSpPr>
        <p:spPr>
          <a:xfrm>
            <a:off x="2500383" y="10295684"/>
            <a:ext cx="5762847"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err="1">
                <a:latin typeface="Futura Medium" panose="020B0602020204020303" pitchFamily="34" charset="-79"/>
                <a:cs typeface="Futura Medium" panose="020B0602020204020303" pitchFamily="34" charset="-79"/>
              </a:rPr>
              <a:t>Ministry</a:t>
            </a:r>
            <a:r>
              <a:rPr lang="de-DE" sz="4000" dirty="0">
                <a:latin typeface="Futura Medium" panose="020B0602020204020303" pitchFamily="34" charset="-79"/>
                <a:cs typeface="Futura Medium" panose="020B0602020204020303" pitchFamily="34" charset="-79"/>
              </a:rPr>
              <a:t> </a:t>
            </a:r>
            <a:r>
              <a:rPr lang="de-DE" sz="4000" dirty="0" err="1">
                <a:latin typeface="Futura Medium" panose="020B0602020204020303" pitchFamily="34" charset="-79"/>
                <a:cs typeface="Futura Medium" panose="020B0602020204020303" pitchFamily="34" charset="-79"/>
              </a:rPr>
              <a:t>of</a:t>
            </a:r>
            <a:r>
              <a:rPr lang="de-DE" sz="4000" dirty="0">
                <a:latin typeface="Futura Medium" panose="020B0602020204020303" pitchFamily="34" charset="-79"/>
                <a:cs typeface="Futura Medium" panose="020B0602020204020303" pitchFamily="34" charset="-79"/>
              </a:rPr>
              <a:t> Digital Transformation</a:t>
            </a:r>
            <a:endParaRPr sz="4000" dirty="0">
              <a:latin typeface="Futura Medium" panose="020B0602020204020303" pitchFamily="34" charset="-79"/>
              <a:cs typeface="Futura Medium" panose="020B0602020204020303" pitchFamily="34" charset="-79"/>
            </a:endParaRPr>
          </a:p>
        </p:txBody>
      </p:sp>
      <p:sp>
        <p:nvSpPr>
          <p:cNvPr id="124" name="Design &amp; Prototype"/>
          <p:cNvSpPr txBox="1"/>
          <p:nvPr/>
        </p:nvSpPr>
        <p:spPr>
          <a:xfrm>
            <a:off x="9626705" y="10295683"/>
            <a:ext cx="5130589"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a:latin typeface="Futura Medium" panose="020B0602020204020303" pitchFamily="34" charset="-79"/>
                <a:cs typeface="Futura Medium" panose="020B0602020204020303" pitchFamily="34" charset="-79"/>
              </a:rPr>
              <a:t>DEPS</a:t>
            </a:r>
            <a:br>
              <a:rPr lang="de-DE" sz="4000" dirty="0">
                <a:latin typeface="Futura Medium" panose="020B0602020204020303" pitchFamily="34" charset="-79"/>
                <a:cs typeface="Futura Medium" panose="020B0602020204020303" pitchFamily="34" charset="-79"/>
              </a:rPr>
            </a:br>
            <a:r>
              <a:rPr lang="de-DE" sz="4000" dirty="0">
                <a:latin typeface="Futura Medium" panose="020B0602020204020303" pitchFamily="34" charset="-79"/>
                <a:cs typeface="Futura Medium" panose="020B0602020204020303" pitchFamily="34" charset="-79"/>
              </a:rPr>
              <a:t>(</a:t>
            </a:r>
            <a:r>
              <a:rPr lang="de-DE" sz="4000" dirty="0" err="1">
                <a:latin typeface="Futura Medium" panose="020B0602020204020303" pitchFamily="34" charset="-79"/>
                <a:cs typeface="Futura Medium" panose="020B0602020204020303" pitchFamily="34" charset="-79"/>
              </a:rPr>
              <a:t>local</a:t>
            </a:r>
            <a:r>
              <a:rPr lang="de-DE" sz="4000" dirty="0">
                <a:latin typeface="Futura Medium" panose="020B0602020204020303" pitchFamily="34" charset="-79"/>
                <a:cs typeface="Futura Medium" panose="020B0602020204020303" pitchFamily="34" charset="-79"/>
              </a:rPr>
              <a:t> </a:t>
            </a:r>
            <a:r>
              <a:rPr lang="de-DE" sz="4000" dirty="0" err="1">
                <a:latin typeface="Futura Medium" panose="020B0602020204020303" pitchFamily="34" charset="-79"/>
                <a:cs typeface="Futura Medium" panose="020B0602020204020303" pitchFamily="34" charset="-79"/>
              </a:rPr>
              <a:t>distribution</a:t>
            </a:r>
            <a:r>
              <a:rPr lang="de-DE" sz="2700" dirty="0">
                <a:latin typeface="Lato" panose="020F0502020204030203" pitchFamily="34" charset="77"/>
                <a:cs typeface="Futura Medium" panose="020B0602020204020303" pitchFamily="34" charset="-79"/>
              </a:rPr>
              <a:t>)</a:t>
            </a:r>
            <a:endParaRPr sz="2700" dirty="0">
              <a:latin typeface="Lato" panose="020F0502020204030203" pitchFamily="34" charset="77"/>
              <a:cs typeface="Futura Medium" panose="020B0602020204020303" pitchFamily="34" charset="-79"/>
            </a:endParaRPr>
          </a:p>
        </p:txBody>
      </p:sp>
      <p:sp>
        <p:nvSpPr>
          <p:cNvPr id="125" name="Digital Security"/>
          <p:cNvSpPr txBox="1"/>
          <p:nvPr/>
        </p:nvSpPr>
        <p:spPr>
          <a:xfrm>
            <a:off x="15944174" y="10295682"/>
            <a:ext cx="5777023" cy="151842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ctr">
              <a:lnSpc>
                <a:spcPct val="120000"/>
              </a:lnSpc>
              <a:defRPr sz="3200">
                <a:solidFill>
                  <a:srgbClr val="FFFFFF"/>
                </a:solidFill>
              </a:defRPr>
            </a:lvl1pPr>
          </a:lstStyle>
          <a:p>
            <a:r>
              <a:rPr lang="de-DE" sz="4000" dirty="0" err="1">
                <a:latin typeface="Futura Medium" panose="020B0602020204020303" pitchFamily="34" charset="-79"/>
                <a:cs typeface="Futura Medium" panose="020B0602020204020303" pitchFamily="34" charset="-79"/>
              </a:rPr>
              <a:t>Ukrainian</a:t>
            </a:r>
            <a:r>
              <a:rPr lang="de-DE" sz="4000" dirty="0">
                <a:latin typeface="Futura Medium" panose="020B0602020204020303" pitchFamily="34" charset="-79"/>
                <a:cs typeface="Futura Medium" panose="020B0602020204020303" pitchFamily="34" charset="-79"/>
              </a:rPr>
              <a:t> Internet </a:t>
            </a:r>
            <a:r>
              <a:rPr lang="de-DE" sz="4000" dirty="0" err="1">
                <a:latin typeface="Futura Medium" panose="020B0602020204020303" pitchFamily="34" charset="-79"/>
                <a:cs typeface="Futura Medium" panose="020B0602020204020303" pitchFamily="34" charset="-79"/>
              </a:rPr>
              <a:t>Association</a:t>
            </a:r>
            <a:endParaRPr sz="4000" dirty="0">
              <a:latin typeface="Futura Medium" panose="020B0602020204020303" pitchFamily="34" charset="-79"/>
              <a:cs typeface="Futura Medium" panose="020B0602020204020303" pitchFamily="34" charset="-79"/>
            </a:endParaRPr>
          </a:p>
        </p:txBody>
      </p:sp>
      <p:sp>
        <p:nvSpPr>
          <p:cNvPr id="127" name="Cras justo odio, dapibus ac facilisis in, egestas eget quam. Donec sed odio dui. Nullam quis risus eget urna mollis ornare vel eu leo. Cras justo odio, dapibus ac facilisis in, egestas eget quam. Cras mattis consectetur purus sit amet fermentum. Nullam id dolor id nibh ultricies vehicula ut id elit."/>
          <p:cNvSpPr txBox="1"/>
          <p:nvPr/>
        </p:nvSpPr>
        <p:spPr>
          <a:xfrm>
            <a:off x="11772900" y="2604436"/>
            <a:ext cx="11915775" cy="32265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are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currently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working</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with</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organisations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listed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below</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are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helping</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us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with</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paperwork</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permits</a:t>
            </a:r>
            <a:r>
              <a:rPr lang="de-DE" sz="4000" dirty="0">
                <a:solidFill>
                  <a:srgbClr val="FFFFFF"/>
                </a:solidFill>
                <a:latin typeface="Lato" panose="020F0502020204030203" pitchFamily="34" charset="77"/>
                <a:cs typeface="Futura Medium" panose="020B0602020204020303" pitchFamily="34" charset="-79"/>
              </a:rPr>
              <a:t>, and </a:t>
            </a:r>
            <a:r>
              <a:rPr lang="de-DE" sz="4000" dirty="0" err="1">
                <a:solidFill>
                  <a:srgbClr val="FFFFFF"/>
                </a:solidFill>
                <a:latin typeface="Lato" panose="020F0502020204030203" pitchFamily="34" charset="77"/>
                <a:cs typeface="Futura Medium" panose="020B0602020204020303" pitchFamily="34" charset="-79"/>
              </a:rPr>
              <a:t>local</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distribution</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of</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donated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equipment</a:t>
            </a:r>
            <a:r>
              <a:rPr lang="de-DE" sz="4000" dirty="0">
                <a:solidFill>
                  <a:srgbClr val="FFFFFF"/>
                </a:solidFill>
                <a:latin typeface="Lato" panose="020F0502020204030203" pitchFamily="34" charset="77"/>
                <a:cs typeface="Futura Medium" panose="020B0602020204020303" pitchFamily="34" charset="-79"/>
              </a:rPr>
              <a:t>.</a:t>
            </a:r>
          </a:p>
        </p:txBody>
      </p:sp>
      <p:pic>
        <p:nvPicPr>
          <p:cNvPr id="1034" name="Picture 10" descr="INAU UA">
            <a:extLst>
              <a:ext uri="{FF2B5EF4-FFF2-40B4-BE49-F238E27FC236}">
                <a16:creationId xmlns:a16="http://schemas.microsoft.com/office/drawing/2014/main" id="{6BF6305C-28CD-EC44-A366-8354B4C68D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38999" y="7953153"/>
            <a:ext cx="2852155" cy="160671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BC2BB24-DDAC-C345-B6BF-B2576BFADF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2957" y="7856997"/>
            <a:ext cx="4064000" cy="1835563"/>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D7D05D88-031C-8C49-AA42-F87C216611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92846" y="7529056"/>
            <a:ext cx="2453281" cy="2453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193397"/>
            <a:ext cx="23028069" cy="8932344"/>
          </a:xfrm>
        </p:spPr>
        <p:txBody>
          <a:bodyPr anchor="ctr"/>
          <a:lstStyle/>
          <a:p>
            <a:pPr>
              <a:lnSpc>
                <a:spcPts val="7240"/>
              </a:lnSpc>
            </a:pPr>
            <a:r>
              <a:rPr lang="en-US" sz="5700" dirty="0">
                <a:solidFill>
                  <a:srgbClr val="FFFFFF"/>
                </a:solidFill>
                <a:latin typeface="Futura Medium" panose="020B0602020204020303" pitchFamily="34" charset="-79"/>
                <a:cs typeface="Futura Medium" panose="020B0602020204020303" pitchFamily="34" charset="-79"/>
              </a:rPr>
              <a:t>…so why are we doing this?</a:t>
            </a:r>
          </a:p>
        </p:txBody>
      </p:sp>
      <p:pic>
        <p:nvPicPr>
          <p:cNvPr id="3" name="Grafik 2">
            <a:extLst>
              <a:ext uri="{FF2B5EF4-FFF2-40B4-BE49-F238E27FC236}">
                <a16:creationId xmlns:a16="http://schemas.microsoft.com/office/drawing/2014/main" id="{71BD8B8F-CA30-C99E-D1B4-43605FCDFE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7185" y="3385393"/>
            <a:ext cx="13051372" cy="9249156"/>
          </a:xfrm>
          <a:prstGeom prst="rect">
            <a:avLst/>
          </a:prstGeom>
        </p:spPr>
      </p:pic>
    </p:spTree>
    <p:extLst>
      <p:ext uri="{BB962C8B-B14F-4D97-AF65-F5344CB8AC3E}">
        <p14:creationId xmlns:p14="http://schemas.microsoft.com/office/powerpoint/2010/main" val="26852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r>
              <a:rPr lang="en-US" sz="5700" b="1" dirty="0">
                <a:solidFill>
                  <a:srgbClr val="FFFFFF"/>
                </a:solidFill>
                <a:latin typeface="Futura" panose="020B0602020204020303" pitchFamily="34" charset="-79"/>
                <a:cs typeface="Futura" panose="020B0602020204020303" pitchFamily="34" charset="-79"/>
              </a:rPr>
              <a:t>Why is the internet important in Ukraine right now?</a:t>
            </a:r>
            <a:br>
              <a:rPr lang="en-US" sz="5700" b="1" dirty="0">
                <a:solidFill>
                  <a:srgbClr val="FFFFFF"/>
                </a:solidFill>
                <a:latin typeface="Futura" panose="020B0602020204020303" pitchFamily="34" charset="-79"/>
                <a:cs typeface="Futura" panose="020B0602020204020303" pitchFamily="34" charset="-79"/>
              </a:rPr>
            </a:br>
            <a:r>
              <a:rPr lang="en-US" sz="5700" b="1" dirty="0">
                <a:solidFill>
                  <a:srgbClr val="FFFFFF"/>
                </a:solidFill>
                <a:latin typeface="Futura" panose="020B0602020204020303" pitchFamily="34" charset="-79"/>
                <a:cs typeface="Futura" panose="020B0602020204020303" pitchFamily="34" charset="-79"/>
              </a:rPr>
              <a:t> </a:t>
            </a:r>
            <a:br>
              <a:rPr lang="en-US" sz="5700" b="1" dirty="0">
                <a:solidFill>
                  <a:srgbClr val="FFFFFF"/>
                </a:solidFill>
                <a:latin typeface="Futura" panose="020B0602020204020303" pitchFamily="34" charset="-79"/>
                <a:cs typeface="Futura" panose="020B0602020204020303" pitchFamily="34" charset="-79"/>
              </a:rPr>
            </a:br>
            <a:r>
              <a:rPr lang="en-US" sz="8000" b="1" dirty="0">
                <a:solidFill>
                  <a:srgbClr val="FFFFFF"/>
                </a:solidFill>
                <a:latin typeface="FUTURA MEDIUM" panose="020B0602020204020303" pitchFamily="34" charset="-79"/>
                <a:cs typeface="FUTURA MEDIUM" panose="020B0602020204020303" pitchFamily="34" charset="-79"/>
              </a:rPr>
              <a:t>85% </a:t>
            </a:r>
            <a:r>
              <a:rPr lang="en-US" sz="5700" dirty="0">
                <a:solidFill>
                  <a:srgbClr val="FFFFFF"/>
                </a:solidFill>
                <a:latin typeface="Lato" panose="020F0502020204030203" pitchFamily="34" charset="77"/>
                <a:cs typeface="Futura" panose="020B0602020204020303" pitchFamily="34" charset="-79"/>
              </a:rPr>
              <a:t>of Ukraine &gt;15 years old had access </a:t>
            </a:r>
            <a:br>
              <a:rPr lang="en-US" sz="5700" dirty="0">
                <a:solidFill>
                  <a:srgbClr val="FFFFFF"/>
                </a:solidFill>
                <a:latin typeface="Lato" panose="020F0502020204030203" pitchFamily="34" charset="77"/>
                <a:cs typeface="Futura" panose="020B0602020204020303" pitchFamily="34" charset="-79"/>
              </a:rPr>
            </a:br>
            <a:r>
              <a:rPr lang="en-US" sz="5700" dirty="0">
                <a:solidFill>
                  <a:srgbClr val="FFFFFF"/>
                </a:solidFill>
                <a:latin typeface="Lato" panose="020F0502020204030203" pitchFamily="34" charset="77"/>
                <a:cs typeface="Futura" panose="020B0602020204020303" pitchFamily="34" charset="-79"/>
              </a:rPr>
              <a:t>to the Internet in January 2021</a:t>
            </a:r>
          </a:p>
        </p:txBody>
      </p:sp>
    </p:spTree>
    <p:extLst>
      <p:ext uri="{BB962C8B-B14F-4D97-AF65-F5344CB8AC3E}">
        <p14:creationId xmlns:p14="http://schemas.microsoft.com/office/powerpoint/2010/main" val="19935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br>
              <a:rPr lang="en-US" sz="5700" b="1" dirty="0">
                <a:solidFill>
                  <a:srgbClr val="FFFFFF"/>
                </a:solidFill>
                <a:latin typeface="Futura" panose="020B0602020204020303" pitchFamily="34" charset="-79"/>
                <a:cs typeface="Futura" panose="020B0602020204020303" pitchFamily="34" charset="-79"/>
              </a:rPr>
            </a:br>
            <a:r>
              <a:rPr lang="en-US" sz="5700" b="1" dirty="0">
                <a:solidFill>
                  <a:srgbClr val="FFFFFF"/>
                </a:solidFill>
                <a:latin typeface="Futura" panose="020B0602020204020303" pitchFamily="34" charset="-79"/>
                <a:cs typeface="Futura" panose="020B0602020204020303" pitchFamily="34" charset="-79"/>
              </a:rPr>
              <a:t>Encrypted communication has exploded </a:t>
            </a:r>
            <a:br>
              <a:rPr lang="en-US" sz="5700" b="1" dirty="0">
                <a:solidFill>
                  <a:srgbClr val="FFFFFF"/>
                </a:solidFill>
                <a:latin typeface="Futura" panose="020B0602020204020303" pitchFamily="34" charset="-79"/>
                <a:cs typeface="Futura" panose="020B0602020204020303" pitchFamily="34" charset="-79"/>
              </a:rPr>
            </a:br>
            <a:r>
              <a:rPr lang="en-US" sz="5700" b="1" dirty="0">
                <a:solidFill>
                  <a:srgbClr val="FFFFFF"/>
                </a:solidFill>
                <a:latin typeface="Futura" panose="020B0602020204020303" pitchFamily="34" charset="-79"/>
                <a:cs typeface="Futura" panose="020B0602020204020303" pitchFamily="34" charset="-79"/>
              </a:rPr>
              <a:t>since 24 February 2022</a:t>
            </a:r>
            <a:br>
              <a:rPr lang="en-US" sz="5700" b="1" dirty="0">
                <a:solidFill>
                  <a:srgbClr val="FFFFFF"/>
                </a:solidFill>
                <a:latin typeface="Futura" panose="020B0602020204020303" pitchFamily="34" charset="-79"/>
                <a:cs typeface="Futura" panose="020B0602020204020303" pitchFamily="34" charset="-79"/>
              </a:rPr>
            </a:br>
            <a:br>
              <a:rPr lang="en-US" sz="5700" b="1" dirty="0">
                <a:solidFill>
                  <a:srgbClr val="FFFFFF"/>
                </a:solidFill>
                <a:latin typeface="Futura" panose="020B0602020204020303" pitchFamily="34" charset="-79"/>
                <a:cs typeface="Futura" panose="020B0602020204020303" pitchFamily="34" charset="-79"/>
              </a:rPr>
            </a:br>
            <a:r>
              <a:rPr lang="en-US" sz="5400" dirty="0">
                <a:solidFill>
                  <a:srgbClr val="FFFFFF"/>
                </a:solidFill>
                <a:latin typeface="Lato" panose="020F0502020204030203" pitchFamily="34" charset="77"/>
                <a:cs typeface="Futura" panose="020B0602020204020303" pitchFamily="34" charset="-79"/>
              </a:rPr>
              <a:t>Telegram topped the charts with </a:t>
            </a:r>
            <a:r>
              <a:rPr lang="en-US" sz="7200" b="1" dirty="0">
                <a:solidFill>
                  <a:srgbClr val="FFFFFF"/>
                </a:solidFill>
                <a:latin typeface="Lato" panose="020F0502020204030203" pitchFamily="34" charset="77"/>
                <a:cs typeface="Futura" panose="020B0602020204020303" pitchFamily="34" charset="-79"/>
              </a:rPr>
              <a:t>54,200</a:t>
            </a:r>
            <a:r>
              <a:rPr lang="en-US" sz="5400" dirty="0">
                <a:solidFill>
                  <a:srgbClr val="FFFFFF"/>
                </a:solidFill>
                <a:latin typeface="Lato" panose="020F0502020204030203" pitchFamily="34" charset="77"/>
                <a:cs typeface="Futura" panose="020B0602020204020303" pitchFamily="34" charset="-79"/>
              </a:rPr>
              <a:t> new installs </a:t>
            </a:r>
            <a:r>
              <a:rPr lang="en-US" sz="1600" dirty="0">
                <a:solidFill>
                  <a:srgbClr val="FFFFFF"/>
                </a:solidFill>
                <a:latin typeface="Lato" panose="020F0502020204030203" pitchFamily="34" charset="77"/>
                <a:cs typeface="Futura" panose="020B0602020204020303" pitchFamily="34" charset="-79"/>
              </a:rPr>
              <a:t>(+25%)</a:t>
            </a:r>
            <a:br>
              <a:rPr lang="en-US" sz="1600" dirty="0">
                <a:solidFill>
                  <a:srgbClr val="FFFFFF"/>
                </a:solidFill>
                <a:latin typeface="Lato" panose="020F0502020204030203" pitchFamily="34" charset="77"/>
                <a:cs typeface="Futura" panose="020B0602020204020303" pitchFamily="34" charset="-79"/>
              </a:rPr>
            </a:br>
            <a:br>
              <a:rPr lang="en-US" sz="5400" dirty="0">
                <a:solidFill>
                  <a:srgbClr val="FFFFFF"/>
                </a:solidFill>
                <a:latin typeface="Lato" panose="020F0502020204030203" pitchFamily="34" charset="77"/>
                <a:cs typeface="Futura" panose="020B0602020204020303" pitchFamily="34" charset="-79"/>
              </a:rPr>
            </a:br>
            <a:r>
              <a:rPr lang="en-US" sz="5400" dirty="0" err="1">
                <a:solidFill>
                  <a:srgbClr val="FFFFFF"/>
                </a:solidFill>
                <a:latin typeface="Lato" panose="020F0502020204030203" pitchFamily="34" charset="77"/>
                <a:cs typeface="Futura" panose="020B0602020204020303" pitchFamily="34" charset="-79"/>
              </a:rPr>
              <a:t>Bridgefy</a:t>
            </a:r>
            <a:r>
              <a:rPr lang="en-US" sz="5400" dirty="0">
                <a:solidFill>
                  <a:srgbClr val="FFFFFF"/>
                </a:solidFill>
                <a:latin typeface="Lato" panose="020F0502020204030203" pitchFamily="34" charset="77"/>
                <a:cs typeface="Futura" panose="020B0602020204020303" pitchFamily="34" charset="-79"/>
              </a:rPr>
              <a:t> increased from 591 to </a:t>
            </a:r>
            <a:r>
              <a:rPr lang="en-US" sz="7200" b="1" dirty="0">
                <a:solidFill>
                  <a:srgbClr val="FFFFFF"/>
                </a:solidFill>
                <a:latin typeface="Lato" panose="020F0502020204030203" pitchFamily="34" charset="77"/>
                <a:cs typeface="Futura" panose="020B0602020204020303" pitchFamily="34" charset="-79"/>
              </a:rPr>
              <a:t>28,550</a:t>
            </a:r>
            <a:r>
              <a:rPr lang="en-US" sz="5400" dirty="0">
                <a:solidFill>
                  <a:srgbClr val="FFFFFF"/>
                </a:solidFill>
                <a:latin typeface="Lato" panose="020F0502020204030203" pitchFamily="34" charset="77"/>
                <a:cs typeface="Futura" panose="020B0602020204020303" pitchFamily="34" charset="-79"/>
              </a:rPr>
              <a:t> </a:t>
            </a:r>
            <a:r>
              <a:rPr lang="en-US" sz="1600" dirty="0">
                <a:solidFill>
                  <a:srgbClr val="FFFFFF"/>
                </a:solidFill>
                <a:latin typeface="Lato" panose="020F0502020204030203" pitchFamily="34" charset="77"/>
                <a:cs typeface="Futura" panose="020B0602020204020303" pitchFamily="34" charset="-79"/>
              </a:rPr>
              <a:t>(+4,730%)</a:t>
            </a:r>
            <a:br>
              <a:rPr lang="en-US" sz="5400" dirty="0">
                <a:solidFill>
                  <a:srgbClr val="FFFFFF"/>
                </a:solidFill>
                <a:latin typeface="Lato" panose="020F0502020204030203" pitchFamily="34" charset="77"/>
                <a:cs typeface="Futura" panose="020B0602020204020303" pitchFamily="34" charset="-79"/>
              </a:rPr>
            </a:br>
            <a:br>
              <a:rPr lang="en-US" sz="5400" dirty="0">
                <a:solidFill>
                  <a:srgbClr val="FFFFFF"/>
                </a:solidFill>
                <a:latin typeface="Lato" panose="020F0502020204030203" pitchFamily="34" charset="77"/>
                <a:cs typeface="Futura" panose="020B0602020204020303" pitchFamily="34" charset="-79"/>
              </a:rPr>
            </a:br>
            <a:r>
              <a:rPr lang="en-US" sz="5400" dirty="0" err="1">
                <a:solidFill>
                  <a:srgbClr val="FFFFFF"/>
                </a:solidFill>
                <a:latin typeface="Lato" panose="020F0502020204030203" pitchFamily="34" charset="77"/>
                <a:cs typeface="Futura" panose="020B0602020204020303" pitchFamily="34" charset="-79"/>
              </a:rPr>
              <a:t>Zello</a:t>
            </a:r>
            <a:r>
              <a:rPr lang="en-US" sz="5400" dirty="0">
                <a:solidFill>
                  <a:srgbClr val="FFFFFF"/>
                </a:solidFill>
                <a:latin typeface="Lato" panose="020F0502020204030203" pitchFamily="34" charset="77"/>
                <a:cs typeface="Futura" panose="020B0602020204020303" pitchFamily="34" charset="-79"/>
              </a:rPr>
              <a:t> grew downloads from 12,540 to </a:t>
            </a:r>
            <a:r>
              <a:rPr lang="en-US" sz="7200" b="1" dirty="0">
                <a:solidFill>
                  <a:srgbClr val="FFFFFF"/>
                </a:solidFill>
                <a:latin typeface="Lato" panose="020F0502020204030203" pitchFamily="34" charset="77"/>
                <a:cs typeface="Futura" panose="020B0602020204020303" pitchFamily="34" charset="-79"/>
              </a:rPr>
              <a:t>24,990</a:t>
            </a:r>
            <a:r>
              <a:rPr lang="en-US" sz="5400" dirty="0">
                <a:solidFill>
                  <a:srgbClr val="FFFFFF"/>
                </a:solidFill>
                <a:latin typeface="Lato" panose="020F0502020204030203" pitchFamily="34" charset="77"/>
                <a:cs typeface="Futura" panose="020B0602020204020303" pitchFamily="34" charset="-79"/>
              </a:rPr>
              <a:t> </a:t>
            </a:r>
            <a:r>
              <a:rPr lang="en-US" sz="1600" dirty="0">
                <a:solidFill>
                  <a:srgbClr val="FFFFFF"/>
                </a:solidFill>
                <a:latin typeface="Lato" panose="020F0502020204030203" pitchFamily="34" charset="77"/>
                <a:cs typeface="Futura" panose="020B0602020204020303" pitchFamily="34" charset="-79"/>
              </a:rPr>
              <a:t>(+99,3%)</a:t>
            </a:r>
            <a:br>
              <a:rPr lang="en-US" sz="1600" dirty="0">
                <a:solidFill>
                  <a:srgbClr val="FFFFFF"/>
                </a:solidFill>
                <a:latin typeface="Lato" panose="020F0502020204030203" pitchFamily="34" charset="77"/>
                <a:cs typeface="Futura" panose="020B0602020204020303" pitchFamily="34" charset="-79"/>
              </a:rPr>
            </a:br>
            <a:br>
              <a:rPr lang="en-US" sz="1600" dirty="0">
                <a:solidFill>
                  <a:srgbClr val="FFFFFF"/>
                </a:solidFill>
                <a:latin typeface="Lato" panose="020F0502020204030203" pitchFamily="34" charset="77"/>
                <a:cs typeface="Futura" panose="020B0602020204020303" pitchFamily="34" charset="-79"/>
              </a:rPr>
            </a:br>
            <a:r>
              <a:rPr lang="en-US" sz="5400" dirty="0">
                <a:solidFill>
                  <a:srgbClr val="FFFFFF"/>
                </a:solidFill>
                <a:latin typeface="Lato" panose="020F0502020204030203" pitchFamily="34" charset="77"/>
                <a:cs typeface="Futura" panose="020B0602020204020303" pitchFamily="34" charset="-79"/>
              </a:rPr>
              <a:t>Signal grew downloads </a:t>
            </a:r>
            <a:r>
              <a:rPr lang="en-US" sz="7200" b="1" dirty="0">
                <a:solidFill>
                  <a:srgbClr val="FFFFFF"/>
                </a:solidFill>
                <a:latin typeface="Lato" panose="020F0502020204030203" pitchFamily="34" charset="77"/>
                <a:cs typeface="Futura" panose="020B0602020204020303" pitchFamily="34" charset="-79"/>
              </a:rPr>
              <a:t>20,6%</a:t>
            </a:r>
            <a:br>
              <a:rPr lang="en-US" sz="1600" dirty="0">
                <a:solidFill>
                  <a:srgbClr val="FFFFFF"/>
                </a:solidFill>
                <a:latin typeface="Lato" panose="020F0502020204030203" pitchFamily="34" charset="77"/>
                <a:cs typeface="Futura" panose="020B0602020204020303" pitchFamily="34" charset="-79"/>
              </a:rPr>
            </a:br>
            <a:endParaRPr lang="en-US" sz="1800" dirty="0">
              <a:solidFill>
                <a:srgbClr val="FFFFFF"/>
              </a:solidFill>
              <a:latin typeface="Lato" panose="020F0502020204030203" pitchFamily="34" charset="77"/>
              <a:cs typeface="Futura" panose="020B0602020204020303" pitchFamily="34" charset="-79"/>
            </a:endParaRPr>
          </a:p>
        </p:txBody>
      </p:sp>
      <p:sp>
        <p:nvSpPr>
          <p:cNvPr id="2" name="Textfeld 1">
            <a:extLst>
              <a:ext uri="{FF2B5EF4-FFF2-40B4-BE49-F238E27FC236}">
                <a16:creationId xmlns:a16="http://schemas.microsoft.com/office/drawing/2014/main" id="{F36A1FC9-DB60-5B13-61AB-6A8B64F6C582}"/>
              </a:ext>
            </a:extLst>
          </p:cNvPr>
          <p:cNvSpPr txBox="1"/>
          <p:nvPr/>
        </p:nvSpPr>
        <p:spPr>
          <a:xfrm>
            <a:off x="506821" y="12762862"/>
            <a:ext cx="23250954"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de-DE" dirty="0"/>
              <a:t>Source: https://</a:t>
            </a:r>
            <a:r>
              <a:rPr lang="de-DE" dirty="0" err="1"/>
              <a:t>techcrunch.com</a:t>
            </a:r>
            <a:r>
              <a:rPr lang="de-DE" dirty="0"/>
              <a:t>/2022/02/28/ukrainians-turn-to-encrypted-messengers-offline-maps-and-twitter-amid-russian-invasion/?</a:t>
            </a:r>
            <a:r>
              <a:rPr lang="de-DE" dirty="0" err="1"/>
              <a:t>guccounter</a:t>
            </a:r>
            <a:r>
              <a:rPr lang="de-DE" dirty="0"/>
              <a:t>=1</a:t>
            </a:r>
            <a:endParaRPr kumimoji="0" lang="de-DE" sz="2700" b="0" i="0" u="none" strike="noStrike" cap="none" spc="0" normalizeH="0" baseline="0" dirty="0">
              <a:ln>
                <a:noFill/>
              </a:ln>
              <a:solidFill>
                <a:srgbClr val="8EA5BA"/>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6390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267628"/>
            <a:ext cx="23028069" cy="13448371"/>
          </a:xfrm>
        </p:spPr>
        <p:txBody>
          <a:bodyPr anchor="t"/>
          <a:lstStyle/>
          <a:p>
            <a:pPr>
              <a:lnSpc>
                <a:spcPts val="7240"/>
              </a:lnSpc>
            </a:pPr>
            <a:r>
              <a:rPr lang="en-US" sz="5700" b="1" dirty="0">
                <a:solidFill>
                  <a:srgbClr val="FFFFFF"/>
                </a:solidFill>
                <a:latin typeface="Futura" panose="020B0602020204020303" pitchFamily="34" charset="-79"/>
                <a:cs typeface="Futura" panose="020B0602020204020303" pitchFamily="34" charset="-79"/>
              </a:rPr>
              <a:t>Accessing international news is reliant on the Internet</a:t>
            </a:r>
          </a:p>
        </p:txBody>
      </p:sp>
      <p:pic>
        <p:nvPicPr>
          <p:cNvPr id="1026" name="Picture 2">
            <a:extLst>
              <a:ext uri="{FF2B5EF4-FFF2-40B4-BE49-F238E27FC236}">
                <a16:creationId xmlns:a16="http://schemas.microsoft.com/office/drawing/2014/main" id="{88A11C16-9D57-72AC-8FC2-F6D9CDB81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95" y="1737122"/>
            <a:ext cx="15446541" cy="11130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EB7C3E0-447C-07CE-0427-B301EA971C94}"/>
              </a:ext>
            </a:extLst>
          </p:cNvPr>
          <p:cNvSpPr txBox="1"/>
          <p:nvPr/>
        </p:nvSpPr>
        <p:spPr>
          <a:xfrm>
            <a:off x="506821" y="12970489"/>
            <a:ext cx="23250954"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de-DE" dirty="0"/>
              <a:t>Source: https://</a:t>
            </a:r>
            <a:r>
              <a:rPr lang="de-DE" dirty="0" err="1"/>
              <a:t>techcrunch.com</a:t>
            </a:r>
            <a:r>
              <a:rPr lang="de-DE" dirty="0"/>
              <a:t>/2022/02/28/ukrainians-turn-to-encrypted-messengers-offline-maps-and-twitter-amid-russian-invasion/?</a:t>
            </a:r>
            <a:r>
              <a:rPr lang="de-DE" dirty="0" err="1"/>
              <a:t>guccounter</a:t>
            </a:r>
            <a:r>
              <a:rPr lang="de-DE" dirty="0"/>
              <a:t>=1</a:t>
            </a:r>
            <a:endParaRPr kumimoji="0" lang="de-DE" sz="2700" b="0" i="0" u="none" strike="noStrike" cap="none" spc="0" normalizeH="0" baseline="0" dirty="0">
              <a:ln>
                <a:noFill/>
              </a:ln>
              <a:solidFill>
                <a:srgbClr val="8EA5BA"/>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98302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descr="Ein Bild, das Himmel, draußen, Boden, Schmutz enthält.&#10;&#10;Automatisch generierte Beschreibung">
            <a:extLst>
              <a:ext uri="{FF2B5EF4-FFF2-40B4-BE49-F238E27FC236}">
                <a16:creationId xmlns:a16="http://schemas.microsoft.com/office/drawing/2014/main" id="{D03B5F1C-49DF-EC92-EB9E-F4A4D37BE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34979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oday’s Science is Technology for Tomorrow. Together We Can Achieve Better Life."/>
          <p:cNvSpPr txBox="1"/>
          <p:nvPr/>
        </p:nvSpPr>
        <p:spPr>
          <a:xfrm>
            <a:off x="2692006" y="5445562"/>
            <a:ext cx="18999988" cy="287258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nSpc>
                <a:spcPct val="120000"/>
              </a:lnSpc>
              <a:defRPr sz="5600">
                <a:solidFill>
                  <a:srgbClr val="FFFFFF"/>
                </a:solidFill>
              </a:defRPr>
            </a:lvl1pPr>
          </a:lstStyle>
          <a:p>
            <a:pPr algn="ctr">
              <a:lnSpc>
                <a:spcPts val="7220"/>
              </a:lnSpc>
            </a:pPr>
            <a:r>
              <a:rPr lang="de-DE" sz="6000" b="1" dirty="0" err="1">
                <a:latin typeface="FUTURA MEDIUM" panose="020B0602020204020303" pitchFamily="34" charset="-79"/>
                <a:ea typeface="Lato" panose="020F0502020204030203" pitchFamily="34" charset="0"/>
                <a:cs typeface="FUTURA MEDIUM" panose="020B0602020204020303" pitchFamily="34" charset="-79"/>
              </a:rPr>
              <a:t>Our</a:t>
            </a:r>
            <a:r>
              <a:rPr lang="de-DE" sz="6000" b="1" dirty="0">
                <a:latin typeface="FUTURA MEDIUM" panose="020B0602020204020303" pitchFamily="34" charset="-79"/>
                <a:ea typeface="Lato" panose="020F0502020204030203" pitchFamily="34" charset="0"/>
                <a:cs typeface="FUTURA MEDIUM" panose="020B0602020204020303" pitchFamily="34" charset="-79"/>
              </a:rPr>
              <a:t> IT / Tech Community </a:t>
            </a:r>
            <a:r>
              <a:rPr lang="de-DE" sz="6000" b="1" dirty="0" err="1">
                <a:latin typeface="FUTURA MEDIUM" panose="020B0602020204020303" pitchFamily="34" charset="-79"/>
                <a:ea typeface="Lato" panose="020F0502020204030203" pitchFamily="34" charset="0"/>
                <a:cs typeface="FUTURA MEDIUM" panose="020B0602020204020303" pitchFamily="34" charset="-79"/>
              </a:rPr>
              <a:t>is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one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big</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family</a:t>
            </a:r>
            <a:r>
              <a:rPr lang="de-DE" sz="6000" b="1" dirty="0">
                <a:latin typeface="FUTURA MEDIUM" panose="020B0602020204020303" pitchFamily="34" charset="-79"/>
                <a:ea typeface="Lato" panose="020F0502020204030203" pitchFamily="34" charset="0"/>
                <a:cs typeface="FUTURA MEDIUM" panose="020B0602020204020303" pitchFamily="34" charset="-79"/>
              </a:rPr>
              <a:t>. </a:t>
            </a:r>
          </a:p>
          <a:p>
            <a:pPr algn="ctr">
              <a:lnSpc>
                <a:spcPts val="7220"/>
              </a:lnSpc>
            </a:pP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colors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races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or</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genders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borders</a:t>
            </a:r>
            <a:r>
              <a:rPr lang="de-DE" sz="6000" b="1" dirty="0">
                <a:latin typeface="FUTURA MEDIUM" panose="020B0602020204020303" pitchFamily="34" charset="-79"/>
                <a:ea typeface="Lato" panose="020F0502020204030203" pitchFamily="34" charset="0"/>
                <a:cs typeface="FUTURA MEDIUM" panose="020B0602020204020303" pitchFamily="34" charset="-79"/>
              </a:rPr>
              <a:t>.</a:t>
            </a:r>
            <a:endParaRPr sz="6000" b="1" dirty="0">
              <a:latin typeface="FUTURA MEDIUM" panose="020B0602020204020303" pitchFamily="34" charset="-79"/>
              <a:ea typeface="Lato" panose="020F0502020204030203" pitchFamily="34" charset="0"/>
              <a:cs typeface="FUTURA MEDIUM" panose="020B0602020204020303" pitchFamily="34" charset="-79"/>
            </a:endParaRPr>
          </a:p>
        </p:txBody>
      </p:sp>
    </p:spTree>
    <p:extLst>
      <p:ext uri="{BB962C8B-B14F-4D97-AF65-F5344CB8AC3E}">
        <p14:creationId xmlns:p14="http://schemas.microsoft.com/office/powerpoint/2010/main" val="357076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r>
              <a:rPr lang="de-DE" dirty="0"/>
              <a:t>  </a:t>
            </a:r>
          </a:p>
        </p:txBody>
      </p:sp>
      <p:pic>
        <p:nvPicPr>
          <p:cNvPr id="4" name="Grafik 3" descr="Ein Bild, das Boden, draußen enthält.&#10;&#10;Automatisch generierte Beschreibung">
            <a:extLst>
              <a:ext uri="{FF2B5EF4-FFF2-40B4-BE49-F238E27FC236}">
                <a16:creationId xmlns:a16="http://schemas.microsoft.com/office/drawing/2014/main" id="{51031290-4F60-8E46-9406-945ADB9AA1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385" y="-12591143"/>
            <a:ext cx="26196471" cy="34928629"/>
          </a:xfrm>
          <a:prstGeom prst="rect">
            <a:avLst/>
          </a:prstGeom>
        </p:spPr>
      </p:pic>
    </p:spTree>
    <p:extLst>
      <p:ext uri="{BB962C8B-B14F-4D97-AF65-F5344CB8AC3E}">
        <p14:creationId xmlns:p14="http://schemas.microsoft.com/office/powerpoint/2010/main" val="7330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descr="Ein Bild, das Boden, draußen enthält.&#10;&#10;Automatisch generierte Beschreibung">
            <a:extLst>
              <a:ext uri="{FF2B5EF4-FFF2-40B4-BE49-F238E27FC236}">
                <a16:creationId xmlns:a16="http://schemas.microsoft.com/office/drawing/2014/main" id="{51031290-4F60-8E46-9406-945ADB9AA1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385" y="0"/>
            <a:ext cx="26196471" cy="34928629"/>
          </a:xfrm>
          <a:prstGeom prst="rect">
            <a:avLst/>
          </a:prstGeom>
        </p:spPr>
      </p:pic>
    </p:spTree>
    <p:extLst>
      <p:ext uri="{BB962C8B-B14F-4D97-AF65-F5344CB8AC3E}">
        <p14:creationId xmlns:p14="http://schemas.microsoft.com/office/powerpoint/2010/main" val="3654525548"/>
      </p:ext>
    </p:extLst>
  </p:cSld>
  <p:clrMapOvr>
    <a:masterClrMapping/>
  </p:clrMapOvr>
  <p:transition spd="slow">
    <p:push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4" name="Grafik 3" descr="Ein Bild, das draußen, Person, Boden enthält.&#10;&#10;Automatisch generierte Beschreibung">
            <a:extLst>
              <a:ext uri="{FF2B5EF4-FFF2-40B4-BE49-F238E27FC236}">
                <a16:creationId xmlns:a16="http://schemas.microsoft.com/office/drawing/2014/main" id="{842F5A29-5048-474E-9208-9AED678C74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25908000" cy="19430999"/>
          </a:xfrm>
          <a:prstGeom prst="rect">
            <a:avLst/>
          </a:prstGeom>
        </p:spPr>
      </p:pic>
    </p:spTree>
    <p:extLst>
      <p:ext uri="{BB962C8B-B14F-4D97-AF65-F5344CB8AC3E}">
        <p14:creationId xmlns:p14="http://schemas.microsoft.com/office/powerpoint/2010/main" val="415240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5" name="Grafik 4" descr="Ein Bild, das draußen, Heu, Halde, Floß enthält.&#10;&#10;Automatisch generierte Beschreibung">
            <a:extLst>
              <a:ext uri="{FF2B5EF4-FFF2-40B4-BE49-F238E27FC236}">
                <a16:creationId xmlns:a16="http://schemas.microsoft.com/office/drawing/2014/main" id="{07206FA6-03CB-BA2E-E8BC-B341574DF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38658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5" name="Grafik 4" descr="Ein Bild, das draußen, Heu, Floß enthält.&#10;&#10;Automatisch generierte Beschreibung">
            <a:extLst>
              <a:ext uri="{FF2B5EF4-FFF2-40B4-BE49-F238E27FC236}">
                <a16:creationId xmlns:a16="http://schemas.microsoft.com/office/drawing/2014/main" id="{E1D5520B-495C-398E-9003-C85871AB4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768"/>
            <a:ext cx="24552613" cy="18414460"/>
          </a:xfrm>
          <a:prstGeom prst="rect">
            <a:avLst/>
          </a:prstGeom>
        </p:spPr>
      </p:pic>
    </p:spTree>
    <p:extLst>
      <p:ext uri="{BB962C8B-B14F-4D97-AF65-F5344CB8AC3E}">
        <p14:creationId xmlns:p14="http://schemas.microsoft.com/office/powerpoint/2010/main" val="3618361980"/>
      </p:ext>
    </p:extLst>
  </p:cSld>
  <p:clrMapOvr>
    <a:masterClrMapping/>
  </p:clrMapOvr>
  <p:transition spd="slow">
    <p:push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6E0F3D-0F8C-644D-A3D8-8AA85E9FF576}"/>
              </a:ext>
            </a:extLst>
          </p:cNvPr>
          <p:cNvSpPr>
            <a:spLocks noGrp="1"/>
          </p:cNvSpPr>
          <p:nvPr>
            <p:ph type="title"/>
          </p:nvPr>
        </p:nvSpPr>
        <p:spPr/>
        <p:txBody>
          <a:bodyPr/>
          <a:lstStyle/>
          <a:p>
            <a:endParaRPr lang="de-DE"/>
          </a:p>
        </p:txBody>
      </p:sp>
      <p:pic>
        <p:nvPicPr>
          <p:cNvPr id="9" name="Grafik 8" descr="Ein Bild, das draußen, alt, Halde, Holz enthält.&#10;&#10;Automatisch generierte Beschreibung">
            <a:extLst>
              <a:ext uri="{FF2B5EF4-FFF2-40B4-BE49-F238E27FC236}">
                <a16:creationId xmlns:a16="http://schemas.microsoft.com/office/drawing/2014/main" id="{C1CBC558-BF4F-CC18-AD64-C765D7839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8288000"/>
          </a:xfrm>
          <a:prstGeom prst="rect">
            <a:avLst/>
          </a:prstGeom>
        </p:spPr>
      </p:pic>
    </p:spTree>
    <p:extLst>
      <p:ext uri="{BB962C8B-B14F-4D97-AF65-F5344CB8AC3E}">
        <p14:creationId xmlns:p14="http://schemas.microsoft.com/office/powerpoint/2010/main" val="406073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satOff val="-15798"/>
                <a:lumOff val="-17517"/>
              </a:schemeClr>
            </a:gs>
            <a:gs pos="100000">
              <a:srgbClr val="4646B5"/>
            </a:gs>
          </a:gsLst>
          <a:lin ang="2509508" scaled="0"/>
        </a:gradFill>
        <a:effectLst/>
      </p:bgPr>
    </p:bg>
    <p:spTree>
      <p:nvGrpSpPr>
        <p:cNvPr id="1" name=""/>
        <p:cNvGrpSpPr/>
        <p:nvPr/>
      </p:nvGrpSpPr>
      <p:grpSpPr>
        <a:xfrm>
          <a:off x="0" y="0"/>
          <a:ext cx="0" cy="0"/>
          <a:chOff x="0" y="0"/>
          <a:chExt cx="0" cy="0"/>
        </a:xfrm>
      </p:grpSpPr>
      <p:pic>
        <p:nvPicPr>
          <p:cNvPr id="3" name="Bildplatzhalter 2" descr="Ein Bild, das Himmel, draußen, Stromleitung, Tag enthält.&#10;&#10;Automatisch generierte Beschreibung">
            <a:extLst>
              <a:ext uri="{FF2B5EF4-FFF2-40B4-BE49-F238E27FC236}">
                <a16:creationId xmlns:a16="http://schemas.microsoft.com/office/drawing/2014/main" id="{6BE22C0E-9723-AE4F-B01A-BBF87911DC6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25400" y="0"/>
            <a:ext cx="24409400" cy="13716000"/>
          </a:xfrm>
          <a:solidFill>
            <a:schemeClr val="tx2">
              <a:lumMod val="50000"/>
              <a:alpha val="70000"/>
            </a:schemeClr>
          </a:solidFill>
        </p:spPr>
      </p:pic>
      <p:sp>
        <p:nvSpPr>
          <p:cNvPr id="4" name="Textfeld 3">
            <a:extLst>
              <a:ext uri="{FF2B5EF4-FFF2-40B4-BE49-F238E27FC236}">
                <a16:creationId xmlns:a16="http://schemas.microsoft.com/office/drawing/2014/main" id="{DA3A90A7-564F-FC45-9CAD-04C76A893F37}"/>
              </a:ext>
            </a:extLst>
          </p:cNvPr>
          <p:cNvSpPr txBox="1"/>
          <p:nvPr/>
        </p:nvSpPr>
        <p:spPr>
          <a:xfrm rot="5400000">
            <a:off x="19037023" y="6656663"/>
            <a:ext cx="10291279" cy="402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https://</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www.forbes.com</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sites</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thomasbrewster</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/2022/03/31/</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the</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-last-</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days</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of</a:t>
            </a:r>
            <a:r>
              <a:rPr lang="de-DE" sz="1500" dirty="0">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a:t>
            </a:r>
            <a:r>
              <a:rPr lang="de-DE" sz="1500" dirty="0" err="1">
                <a:solidFill>
                  <a:srgbClr val="0000FF"/>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mariupols</a:t>
            </a:r>
            <a:r>
              <a:rPr lang="de-DE" sz="1500" dirty="0">
                <a:solidFill>
                  <a:schemeClr val="tx2">
                    <a:lumMod val="10000"/>
                  </a:schemeClr>
                </a:solidFill>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-internet/?sh=737996785962</a:t>
            </a:r>
            <a:endParaRPr kumimoji="0" lang="de-DE" sz="1500" u="none" strike="noStrike" cap="none" spc="0" normalizeH="0" baseline="0" dirty="0">
              <a:ln>
                <a:noFill/>
              </a:ln>
              <a:solidFill>
                <a:schemeClr val="tx2">
                  <a:lumMod val="10000"/>
                </a:schemeClr>
              </a:solidFill>
              <a:effectLst/>
              <a:uFillTx/>
              <a:latin typeface="Futura Medium" panose="020B0602020204020303" pitchFamily="34" charset="-79"/>
              <a:cs typeface="Futura Medium" panose="020B0602020204020303" pitchFamily="34" charset="-79"/>
              <a:sym typeface="Lato Regular"/>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First run to Ukraine</a:t>
            </a: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br>
              <a:rPr lang="en-US" sz="5700" dirty="0">
                <a:solidFill>
                  <a:srgbClr val="FFFFFF"/>
                </a:solidFill>
                <a:latin typeface="Lato" panose="020F0502020204030203" pitchFamily="34" charset="77"/>
                <a:cs typeface="Futura" panose="020B0602020204020303" pitchFamily="34" charset="-79"/>
              </a:rPr>
            </a:br>
            <a:endParaRPr lang="en-US" sz="5700" dirty="0">
              <a:solidFill>
                <a:srgbClr val="FFFFFF"/>
              </a:solidFill>
              <a:latin typeface="Lato" panose="020F0502020204030203" pitchFamily="34" charset="77"/>
              <a:cs typeface="Futura" panose="020B0602020204020303" pitchFamily="34" charset="-79"/>
            </a:endParaRPr>
          </a:p>
        </p:txBody>
      </p:sp>
      <p:pic>
        <p:nvPicPr>
          <p:cNvPr id="4" name="Grafik 3" descr="Ein Bild, das Text, Person, Mann, draußen enthält.&#10;&#10;Automatisch generierte Beschreibung">
            <a:extLst>
              <a:ext uri="{FF2B5EF4-FFF2-40B4-BE49-F238E27FC236}">
                <a16:creationId xmlns:a16="http://schemas.microsoft.com/office/drawing/2014/main" id="{89350D2F-F45C-50C0-1609-149CCE3BB4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3254" y="2541180"/>
            <a:ext cx="8572205" cy="6429154"/>
          </a:xfrm>
          <a:prstGeom prst="rect">
            <a:avLst/>
          </a:prstGeom>
        </p:spPr>
      </p:pic>
      <p:pic>
        <p:nvPicPr>
          <p:cNvPr id="7" name="Grafik 6" descr="Ein Bild, das Text, Straße, Person, draußen enthält.&#10;&#10;Automatisch generierte Beschreibung">
            <a:extLst>
              <a:ext uri="{FF2B5EF4-FFF2-40B4-BE49-F238E27FC236}">
                <a16:creationId xmlns:a16="http://schemas.microsoft.com/office/drawing/2014/main" id="{C849F452-587B-EF91-8BB7-BECFF66231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19146" y="5213941"/>
            <a:ext cx="12801600" cy="7200900"/>
          </a:xfrm>
          <a:prstGeom prst="rect">
            <a:avLst/>
          </a:prstGeom>
        </p:spPr>
      </p:pic>
      <p:sp>
        <p:nvSpPr>
          <p:cNvPr id="2" name="TextBox 1">
            <a:extLst>
              <a:ext uri="{FF2B5EF4-FFF2-40B4-BE49-F238E27FC236}">
                <a16:creationId xmlns:a16="http://schemas.microsoft.com/office/drawing/2014/main" id="{C670CA22-63AF-8167-4C74-07BAD4F7DBBD}"/>
              </a:ext>
            </a:extLst>
          </p:cNvPr>
          <p:cNvSpPr txBox="1"/>
          <p:nvPr/>
        </p:nvSpPr>
        <p:spPr>
          <a:xfrm>
            <a:off x="2029522" y="9201771"/>
            <a:ext cx="6445405" cy="642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en-NL" sz="2700" b="0" i="0" u="none" strike="noStrike" cap="none" spc="0" normalizeH="0" baseline="0" dirty="0">
                <a:ln>
                  <a:noFill/>
                </a:ln>
                <a:solidFill>
                  <a:srgbClr val="FFFFFF"/>
                </a:solidFill>
                <a:effectLst/>
                <a:uFillTx/>
                <a:latin typeface="Lato Regular"/>
                <a:ea typeface="Lato Regular"/>
                <a:cs typeface="Lato Regular"/>
                <a:sym typeface="Lato Regular"/>
              </a:rPr>
              <a:t>Loading a donated splicer!</a:t>
            </a:r>
          </a:p>
        </p:txBody>
      </p:sp>
      <p:sp>
        <p:nvSpPr>
          <p:cNvPr id="3" name="Rectangle 2">
            <a:extLst>
              <a:ext uri="{FF2B5EF4-FFF2-40B4-BE49-F238E27FC236}">
                <a16:creationId xmlns:a16="http://schemas.microsoft.com/office/drawing/2014/main" id="{E92861B9-A639-DAFC-ED4B-6EEB44DA279C}"/>
              </a:ext>
            </a:extLst>
          </p:cNvPr>
          <p:cNvSpPr/>
          <p:nvPr/>
        </p:nvSpPr>
        <p:spPr>
          <a:xfrm>
            <a:off x="10519146" y="4403436"/>
            <a:ext cx="12192000" cy="596702"/>
          </a:xfrm>
          <a:prstGeom prst="rect">
            <a:avLst/>
          </a:prstGeom>
        </p:spPr>
        <p:txBody>
          <a:bodyPr>
            <a:spAutoFit/>
          </a:bodyPr>
          <a:lstStyle/>
          <a:p>
            <a:r>
              <a:rPr lang="en-US" sz="2800" dirty="0">
                <a:solidFill>
                  <a:srgbClr val="FFFFFF"/>
                </a:solidFill>
                <a:latin typeface="Futura Medium" panose="020B0602020204020303" pitchFamily="34" charset="-79"/>
                <a:cs typeface="Futura Medium" panose="020B0602020204020303" pitchFamily="34" charset="-79"/>
              </a:rPr>
              <a:t>Fully loaded with 14 pallets of equipment and a weight of around 2 tons</a:t>
            </a:r>
            <a:endParaRPr lang="en-NL" dirty="0"/>
          </a:p>
        </p:txBody>
      </p:sp>
    </p:spTree>
    <p:extLst>
      <p:ext uri="{BB962C8B-B14F-4D97-AF65-F5344CB8AC3E}">
        <p14:creationId xmlns:p14="http://schemas.microsoft.com/office/powerpoint/2010/main" val="219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59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Himmel, draußen, Transport, Flugzeug enthält.&#10;&#10;Automatisch generierte Beschreibung">
            <a:extLst>
              <a:ext uri="{FF2B5EF4-FFF2-40B4-BE49-F238E27FC236}">
                <a16:creationId xmlns:a16="http://schemas.microsoft.com/office/drawing/2014/main" id="{5DBEB742-2874-0891-D4DC-F83F08962ABC}"/>
              </a:ext>
            </a:extLst>
          </p:cNvPr>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a:stretch/>
        </p:blipFill>
        <p:spPr>
          <a:xfrm rot="5400000">
            <a:off x="5334001" y="-5333999"/>
            <a:ext cx="13715998" cy="24384000"/>
          </a:xfrm>
          <a:prstGeom prst="rect">
            <a:avLst/>
          </a:prstGeom>
        </p:spPr>
      </p:pic>
      <p:sp>
        <p:nvSpPr>
          <p:cNvPr id="6" name="Titel 5">
            <a:extLst>
              <a:ext uri="{FF2B5EF4-FFF2-40B4-BE49-F238E27FC236}">
                <a16:creationId xmlns:a16="http://schemas.microsoft.com/office/drawing/2014/main" id="{A538C032-F51B-DA19-1BEB-84BD4D7A3FFD}"/>
              </a:ext>
            </a:extLst>
          </p:cNvPr>
          <p:cNvSpPr>
            <a:spLocks noGrp="1"/>
          </p:cNvSpPr>
          <p:nvPr>
            <p:ph type="title"/>
          </p:nvPr>
        </p:nvSpPr>
        <p:spPr/>
        <p:txBody>
          <a:bodyPr/>
          <a:lstStyle/>
          <a:p>
            <a:endParaRPr lang="de-DE" dirty="0"/>
          </a:p>
        </p:txBody>
      </p:sp>
      <p:sp>
        <p:nvSpPr>
          <p:cNvPr id="7" name="Rechteck 6">
            <a:extLst>
              <a:ext uri="{FF2B5EF4-FFF2-40B4-BE49-F238E27FC236}">
                <a16:creationId xmlns:a16="http://schemas.microsoft.com/office/drawing/2014/main" id="{56690A3B-5888-368B-8274-C0F48EF62389}"/>
              </a:ext>
            </a:extLst>
          </p:cNvPr>
          <p:cNvSpPr/>
          <p:nvPr/>
        </p:nvSpPr>
        <p:spPr>
          <a:xfrm>
            <a:off x="1" y="288234"/>
            <a:ext cx="24384000" cy="1115690"/>
          </a:xfrm>
          <a:prstGeom prst="rect">
            <a:avLst/>
          </a:prstGeom>
        </p:spPr>
        <p:txBody>
          <a:bodyPr wrap="square">
            <a:spAutoFit/>
          </a:bodyPr>
          <a:lstStyle/>
          <a:p>
            <a:pPr algn="ctr"/>
            <a:r>
              <a:rPr lang="en-US" sz="5600" b="1" dirty="0">
                <a:solidFill>
                  <a:srgbClr val="FFFFFF"/>
                </a:solidFill>
                <a:latin typeface="Futura" panose="020B0602020204020303" pitchFamily="34" charset="-79"/>
                <a:cs typeface="Futura" panose="020B0602020204020303" pitchFamily="34" charset="-79"/>
              </a:rPr>
              <a:t>The customs queue….</a:t>
            </a:r>
            <a:endParaRPr lang="de-DE" sz="5600" b="1" dirty="0">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3913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Grafik 6" descr="Ein Bild, das Text, Straße, LKW, draußen enthält.&#10;&#10;Automatisch generierte Beschreibung">
            <a:extLst>
              <a:ext uri="{FF2B5EF4-FFF2-40B4-BE49-F238E27FC236}">
                <a16:creationId xmlns:a16="http://schemas.microsoft.com/office/drawing/2014/main" id="{CA60422E-7433-5F80-C891-F8B7B25C2F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02" y="64939"/>
            <a:ext cx="24377903" cy="13651061"/>
          </a:xfrm>
          <a:prstGeom prst="rect">
            <a:avLst/>
          </a:prstGeom>
        </p:spPr>
      </p:pic>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2644388" y="11544300"/>
            <a:ext cx="19591274" cy="1550839"/>
          </a:xfrm>
        </p:spPr>
        <p:txBody>
          <a:bodyPr vert="horz" lIns="91440" tIns="45720" rIns="91440" bIns="45720" rtlCol="0" anchor="b">
            <a:normAutofit/>
          </a:bodyPr>
          <a:lstStyle/>
          <a:p>
            <a:pPr defTabSz="914400">
              <a:lnSpc>
                <a:spcPct val="90000"/>
              </a:lnSpc>
              <a:spcBef>
                <a:spcPct val="0"/>
              </a:spcBef>
            </a:pPr>
            <a:r>
              <a:rPr lang="en-US" sz="5600" kern="1200" dirty="0">
                <a:solidFill>
                  <a:srgbClr val="FFFFFF"/>
                </a:solidFill>
                <a:latin typeface="Futura Medium" panose="020B0602020204020303" pitchFamily="34" charset="-79"/>
                <a:ea typeface="+mj-ea"/>
                <a:cs typeface="Futura Medium" panose="020B0602020204020303" pitchFamily="34" charset="-79"/>
              </a:rPr>
              <a:t>8 hours later…</a:t>
            </a:r>
          </a:p>
        </p:txBody>
      </p:sp>
    </p:spTree>
    <p:extLst>
      <p:ext uri="{BB962C8B-B14F-4D97-AF65-F5344CB8AC3E}">
        <p14:creationId xmlns:p14="http://schemas.microsoft.com/office/powerpoint/2010/main" val="2549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3"/>
                                        </p:tgtEl>
                                        <p:attrNameLst>
                                          <p:attrName>style.visibility</p:attrName>
                                        </p:attrNameLst>
                                      </p:cBhvr>
                                      <p:to>
                                        <p:strVal val="visible"/>
                                      </p:to>
                                    </p:set>
                                    <p:animEffect transition="in" filter="fade">
                                      <p:cBhvr>
                                        <p:cTn id="7"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p:cNvSpPr/>
          <p:nvPr/>
        </p:nvSpPr>
        <p:spPr>
          <a:xfrm>
            <a:off x="-19523" y="-10177"/>
            <a:ext cx="7880101" cy="13736355"/>
          </a:xfrm>
          <a:prstGeom prst="rect">
            <a:avLst/>
          </a:prstGeom>
          <a:gradFill>
            <a:gsLst>
              <a:gs pos="0">
                <a:srgbClr val="6AB2F2"/>
              </a:gs>
              <a:gs pos="100000">
                <a:srgbClr val="2D2E3B"/>
              </a:gs>
            </a:gsLst>
            <a:lin ang="2509508"/>
          </a:gra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p>
        </p:txBody>
      </p:sp>
      <p:pic>
        <p:nvPicPr>
          <p:cNvPr id="3" name="Bildplatzhalter 2" descr="Ein Bild, das Transport, Militärfahrzeug enthält.&#10;&#10;Automatisch generierte Beschreibung">
            <a:extLst>
              <a:ext uri="{FF2B5EF4-FFF2-40B4-BE49-F238E27FC236}">
                <a16:creationId xmlns:a16="http://schemas.microsoft.com/office/drawing/2014/main" id="{252126EA-1C4E-6443-AF49-45F8EDC0B7E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7861300" cy="13716000"/>
          </a:xfrm>
          <a:solidFill>
            <a:schemeClr val="tx2">
              <a:lumMod val="50000"/>
              <a:alpha val="51000"/>
            </a:schemeClr>
          </a:solidFill>
        </p:spPr>
      </p:pic>
      <p:sp>
        <p:nvSpPr>
          <p:cNvPr id="29" name="Today’s Agenda"/>
          <p:cNvSpPr txBox="1"/>
          <p:nvPr/>
        </p:nvSpPr>
        <p:spPr>
          <a:xfrm>
            <a:off x="9834292" y="4854202"/>
            <a:ext cx="8297143" cy="105060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nSpc>
                <a:spcPct val="120000"/>
              </a:lnSpc>
              <a:defRPr sz="5600">
                <a:solidFill>
                  <a:srgbClr val="FFFFFF"/>
                </a:solidFill>
              </a:defRPr>
            </a:lvl1pPr>
          </a:lstStyle>
          <a:p>
            <a:r>
              <a:rPr lang="de-DE" dirty="0">
                <a:latin typeface="Futura Medium" panose="020B0602020204020303" pitchFamily="34" charset="-79"/>
                <a:cs typeface="Futura Medium" panose="020B0602020204020303" pitchFamily="34" charset="-79"/>
              </a:rPr>
              <a:t>Keep Ukraine </a:t>
            </a:r>
            <a:r>
              <a:rPr lang="de-DE" dirty="0" err="1">
                <a:latin typeface="Futura Medium" panose="020B0602020204020303" pitchFamily="34" charset="-79"/>
                <a:cs typeface="Futura Medium" panose="020B0602020204020303" pitchFamily="34" charset="-79"/>
              </a:rPr>
              <a:t>Connected</a:t>
            </a:r>
            <a:endParaRPr dirty="0">
              <a:latin typeface="Futura Medium" panose="020B0602020204020303" pitchFamily="34" charset="-79"/>
              <a:cs typeface="Futura Medium" panose="020B0602020204020303" pitchFamily="34" charset="-79"/>
            </a:endParaRPr>
          </a:p>
        </p:txBody>
      </p:sp>
      <p:sp>
        <p:nvSpPr>
          <p:cNvPr id="30" name="Sed posuere consectetur est at lobortis. Aenean eu leo quam. Pellentesque ornare sem lacinia quam venenatis vestibulum. Cras justo odio, dapibus ac facilisis in, egestas eget quam. Cum sociis natoque penatibus et magnis"/>
          <p:cNvSpPr txBox="1"/>
          <p:nvPr/>
        </p:nvSpPr>
        <p:spPr>
          <a:xfrm>
            <a:off x="9834292" y="6651933"/>
            <a:ext cx="13025708" cy="56133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i="1" dirty="0" err="1">
                <a:solidFill>
                  <a:srgbClr val="FFFFFF"/>
                </a:solidFill>
                <a:latin typeface="Lato" panose="020F0502020204030203" pitchFamily="34" charset="0"/>
                <a:ea typeface="Lato" panose="020F0502020204030203" pitchFamily="34" charset="0"/>
                <a:cs typeface="Lato" panose="020F0502020204030203" pitchFamily="34" charset="0"/>
              </a:rPr>
              <a:t>February</a:t>
            </a:r>
            <a:r>
              <a:rPr lang="de-DE" sz="4000" i="1" dirty="0">
                <a:solidFill>
                  <a:srgbClr val="FFFFFF"/>
                </a:solidFill>
                <a:latin typeface="Lato" panose="020F0502020204030203" pitchFamily="34" charset="0"/>
                <a:ea typeface="Lato" panose="020F0502020204030203" pitchFamily="34" charset="0"/>
                <a:cs typeface="Lato" panose="020F0502020204030203" pitchFamily="34" charset="0"/>
              </a:rPr>
              <a:t> 24, 2022 </a:t>
            </a:r>
            <a:br>
              <a:rPr lang="de-DE" sz="4000" dirty="0">
                <a:solidFill>
                  <a:srgbClr val="FFFFFF"/>
                </a:solidFill>
                <a:latin typeface="Lato" panose="020F0502020204030203" pitchFamily="34" charset="0"/>
                <a:ea typeface="Lato" panose="020F0502020204030203" pitchFamily="34" charset="0"/>
                <a:cs typeface="Lato" panose="020F0502020204030203" pitchFamily="34" charset="0"/>
              </a:rPr>
            </a:br>
            <a:br>
              <a:rPr lang="de-DE" sz="4000" dirty="0">
                <a:solidFill>
                  <a:srgbClr val="FFFFFF"/>
                </a:solidFill>
                <a:latin typeface="Lato" panose="020F0502020204030203" pitchFamily="34" charset="0"/>
                <a:ea typeface="Lato" panose="020F0502020204030203" pitchFamily="34" charset="0"/>
                <a:cs typeface="Lato" panose="020F0502020204030203" pitchFamily="34" charset="0"/>
              </a:rPr>
            </a:b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This was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day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everything</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began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p>
          <a:p>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War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started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in Ukraine.</a:t>
            </a:r>
            <a:b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br>
            <a:b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b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Dark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days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for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Ukrainian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people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p>
          <a:p>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but also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for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Internet Service Providers in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region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endParaRPr sz="4000" dirty="0">
              <a:solidFill>
                <a:srgbClr val="FFFFFF"/>
              </a:solidFill>
              <a:latin typeface="Lato" panose="020F0502020204030203" pitchFamily="34" charset="77"/>
              <a:ea typeface="Lato" panose="020F0502020204030203" pitchFamily="34" charset="0"/>
              <a:cs typeface="Futura Medium" panose="020B0602020204020303" pitchFamily="34" charset="-79"/>
            </a:endParaRPr>
          </a:p>
        </p:txBody>
      </p:sp>
      <p:sp>
        <p:nvSpPr>
          <p:cNvPr id="32" name="Line"/>
          <p:cNvSpPr/>
          <p:nvPr/>
        </p:nvSpPr>
        <p:spPr>
          <a:xfrm>
            <a:off x="9834292" y="6274501"/>
            <a:ext cx="9522498" cy="1"/>
          </a:xfrm>
          <a:prstGeom prst="line">
            <a:avLst/>
          </a:prstGeom>
          <a:ln w="12700">
            <a:solidFill>
              <a:srgbClr val="FFFFFF">
                <a:alpha val="24148"/>
              </a:srgbClr>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sp>
        <p:nvSpPr>
          <p:cNvPr id="38" name="Shape"/>
          <p:cNvSpPr/>
          <p:nvPr/>
        </p:nvSpPr>
        <p:spPr>
          <a:xfrm>
            <a:off x="9906884" y="3524664"/>
            <a:ext cx="1079499" cy="1079502"/>
          </a:xfrm>
          <a:custGeom>
            <a:avLst/>
            <a:gdLst/>
            <a:ahLst/>
            <a:cxnLst>
              <a:cxn ang="0">
                <a:pos x="wd2" y="hd2"/>
              </a:cxn>
              <a:cxn ang="5400000">
                <a:pos x="wd2" y="hd2"/>
              </a:cxn>
              <a:cxn ang="10800000">
                <a:pos x="wd2" y="hd2"/>
              </a:cxn>
              <a:cxn ang="16200000">
                <a:pos x="wd2" y="hd2"/>
              </a:cxn>
            </a:cxnLst>
            <a:rect l="0" t="0" r="r" b="b"/>
            <a:pathLst>
              <a:path w="21600" h="21600" extrusionOk="0">
                <a:moveTo>
                  <a:pt x="20571" y="14914"/>
                </a:moveTo>
                <a:lnTo>
                  <a:pt x="16971" y="14914"/>
                </a:lnTo>
                <a:lnTo>
                  <a:pt x="11314" y="19543"/>
                </a:lnTo>
                <a:lnTo>
                  <a:pt x="11314" y="14914"/>
                </a:lnTo>
                <a:lnTo>
                  <a:pt x="1029" y="14914"/>
                </a:lnTo>
                <a:lnTo>
                  <a:pt x="1029" y="1028"/>
                </a:lnTo>
                <a:lnTo>
                  <a:pt x="20571" y="1028"/>
                </a:lnTo>
                <a:cubicBezTo>
                  <a:pt x="20571" y="1028"/>
                  <a:pt x="20571" y="14914"/>
                  <a:pt x="20571" y="14914"/>
                </a:cubicBezTo>
                <a:close/>
                <a:moveTo>
                  <a:pt x="0" y="0"/>
                </a:moveTo>
                <a:lnTo>
                  <a:pt x="0" y="15943"/>
                </a:lnTo>
                <a:lnTo>
                  <a:pt x="10286" y="15943"/>
                </a:lnTo>
                <a:lnTo>
                  <a:pt x="10286" y="21600"/>
                </a:lnTo>
                <a:lnTo>
                  <a:pt x="17486" y="15943"/>
                </a:lnTo>
                <a:lnTo>
                  <a:pt x="21600" y="15943"/>
                </a:lnTo>
                <a:lnTo>
                  <a:pt x="21600" y="0"/>
                </a:lnTo>
                <a:cubicBezTo>
                  <a:pt x="21600" y="0"/>
                  <a:pt x="0" y="0"/>
                  <a:pt x="0" y="0"/>
                </a:cubicBezTo>
                <a:close/>
              </a:path>
            </a:pathLst>
          </a:custGeom>
          <a:solidFill>
            <a:srgbClr val="FFFFFF"/>
          </a:solidFill>
          <a:ln w="12700">
            <a:miter lim="400000"/>
          </a:ln>
        </p:spPr>
        <p:txBody>
          <a:bodyPr lIns="71437" tIns="71437" rIns="71437" bIns="71437" anchor="ctr"/>
          <a:lstStyle/>
          <a:p>
            <a:pPr defTabSz="457200">
              <a:lnSpc>
                <a:spcPct val="100000"/>
              </a:lnSpc>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499728"/>
            <a:ext cx="23028069" cy="13216271"/>
          </a:xfrm>
        </p:spPr>
        <p:txBody>
          <a:bodyPr anchor="t"/>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Done! The first of many.</a:t>
            </a:r>
            <a:endParaRPr lang="en-US" sz="5700" dirty="0">
              <a:solidFill>
                <a:srgbClr val="FFFFFF"/>
              </a:solidFill>
              <a:latin typeface="Lato" panose="020F0502020204030203" pitchFamily="34" charset="77"/>
              <a:cs typeface="Futura" panose="020B0602020204020303" pitchFamily="34" charset="-79"/>
            </a:endParaRPr>
          </a:p>
        </p:txBody>
      </p:sp>
      <p:pic>
        <p:nvPicPr>
          <p:cNvPr id="3" name="Grafik 2" descr="Ein Bild, das Text, draußen, Person enthält.&#10;&#10;Automatisch generierte Beschreibung">
            <a:extLst>
              <a:ext uri="{FF2B5EF4-FFF2-40B4-BE49-F238E27FC236}">
                <a16:creationId xmlns:a16="http://schemas.microsoft.com/office/drawing/2014/main" id="{3B3492C2-687B-4838-C6A3-C1C92ADBB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0306" y="2023730"/>
            <a:ext cx="14923387" cy="11192541"/>
          </a:xfrm>
          <a:prstGeom prst="rect">
            <a:avLst/>
          </a:prstGeom>
        </p:spPr>
      </p:pic>
    </p:spTree>
    <p:extLst>
      <p:ext uri="{BB962C8B-B14F-4D97-AF65-F5344CB8AC3E}">
        <p14:creationId xmlns:p14="http://schemas.microsoft.com/office/powerpoint/2010/main" val="42463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What happens next?</a:t>
            </a:r>
          </a:p>
        </p:txBody>
      </p:sp>
    </p:spTree>
    <p:extLst>
      <p:ext uri="{BB962C8B-B14F-4D97-AF65-F5344CB8AC3E}">
        <p14:creationId xmlns:p14="http://schemas.microsoft.com/office/powerpoint/2010/main" val="33507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4" name="Grafik 3">
            <a:extLst>
              <a:ext uri="{FF2B5EF4-FFF2-40B4-BE49-F238E27FC236}">
                <a16:creationId xmlns:a16="http://schemas.microsoft.com/office/drawing/2014/main" id="{878ED1AE-74CF-2B05-9B46-05E243EE9085}"/>
              </a:ext>
            </a:extLst>
          </p:cNvPr>
          <p:cNvPicPr>
            <a:picLocks noChangeAspect="1"/>
          </p:cNvPicPr>
          <p:nvPr/>
        </p:nvPicPr>
        <p:blipFill>
          <a:blip r:embed="rId3"/>
          <a:stretch>
            <a:fillRect/>
          </a:stretch>
        </p:blipFill>
        <p:spPr>
          <a:xfrm>
            <a:off x="0" y="882340"/>
            <a:ext cx="22815395" cy="12833660"/>
          </a:xfrm>
          <a:prstGeom prst="rect">
            <a:avLst/>
          </a:prstGeom>
        </p:spPr>
      </p:pic>
      <p:pic>
        <p:nvPicPr>
          <p:cNvPr id="5" name="Grafik 2">
            <a:extLst>
              <a:ext uri="{FF2B5EF4-FFF2-40B4-BE49-F238E27FC236}">
                <a16:creationId xmlns:a16="http://schemas.microsoft.com/office/drawing/2014/main" id="{7F019A5E-EA75-97F0-2D6E-63383DD3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82507" y="-289932"/>
            <a:ext cx="9101493" cy="6449983"/>
          </a:xfrm>
          <a:prstGeom prst="rect">
            <a:avLst/>
          </a:prstGeom>
        </p:spPr>
      </p:pic>
      <p:sp>
        <p:nvSpPr>
          <p:cNvPr id="6" name="Title 6">
            <a:extLst>
              <a:ext uri="{FF2B5EF4-FFF2-40B4-BE49-F238E27FC236}">
                <a16:creationId xmlns:a16="http://schemas.microsoft.com/office/drawing/2014/main" id="{A6024512-64CF-5E12-C89C-D32B7AF739EA}"/>
              </a:ext>
            </a:extLst>
          </p:cNvPr>
          <p:cNvSpPr txBox="1">
            <a:spLocks/>
          </p:cNvSpPr>
          <p:nvPr/>
        </p:nvSpPr>
        <p:spPr>
          <a:xfrm>
            <a:off x="1204330" y="810104"/>
            <a:ext cx="8943279" cy="9850461"/>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8000" b="1" dirty="0">
                <a:solidFill>
                  <a:schemeClr val="tx2">
                    <a:lumMod val="10000"/>
                  </a:schemeClr>
                </a:solidFill>
                <a:latin typeface="Futura Medium" panose="020B0602020204020303" pitchFamily="34" charset="-79"/>
                <a:cs typeface="Futura Medium" panose="020B0602020204020303" pitchFamily="34" charset="-79"/>
              </a:rPr>
              <a:t>Working on the supply chain</a:t>
            </a:r>
          </a:p>
        </p:txBody>
      </p:sp>
    </p:spTree>
    <p:extLst>
      <p:ext uri="{BB962C8B-B14F-4D97-AF65-F5344CB8AC3E}">
        <p14:creationId xmlns:p14="http://schemas.microsoft.com/office/powerpoint/2010/main" val="18235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2" name="Grafik 1">
            <a:extLst>
              <a:ext uri="{FF2B5EF4-FFF2-40B4-BE49-F238E27FC236}">
                <a16:creationId xmlns:a16="http://schemas.microsoft.com/office/drawing/2014/main" id="{96E70A13-20D6-6A3D-7DDF-689CE4CF9DCE}"/>
              </a:ext>
            </a:extLst>
          </p:cNvPr>
          <p:cNvPicPr>
            <a:picLocks noChangeAspect="1"/>
          </p:cNvPicPr>
          <p:nvPr/>
        </p:nvPicPr>
        <p:blipFill>
          <a:blip r:embed="rId3"/>
          <a:stretch>
            <a:fillRect/>
          </a:stretch>
        </p:blipFill>
        <p:spPr>
          <a:xfrm>
            <a:off x="849110" y="1789044"/>
            <a:ext cx="20278858" cy="11391900"/>
          </a:xfrm>
          <a:prstGeom prst="rect">
            <a:avLst/>
          </a:prstGeom>
        </p:spPr>
      </p:pic>
      <p:pic>
        <p:nvPicPr>
          <p:cNvPr id="5" name="Grafik 2">
            <a:extLst>
              <a:ext uri="{FF2B5EF4-FFF2-40B4-BE49-F238E27FC236}">
                <a16:creationId xmlns:a16="http://schemas.microsoft.com/office/drawing/2014/main" id="{7F019A5E-EA75-97F0-2D6E-63383DD3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82507" y="-289932"/>
            <a:ext cx="9101493" cy="6449983"/>
          </a:xfrm>
          <a:prstGeom prst="rect">
            <a:avLst/>
          </a:prstGeom>
        </p:spPr>
      </p:pic>
      <p:sp>
        <p:nvSpPr>
          <p:cNvPr id="6" name="Title 6">
            <a:extLst>
              <a:ext uri="{FF2B5EF4-FFF2-40B4-BE49-F238E27FC236}">
                <a16:creationId xmlns:a16="http://schemas.microsoft.com/office/drawing/2014/main" id="{A6024512-64CF-5E12-C89C-D32B7AF739EA}"/>
              </a:ext>
            </a:extLst>
          </p:cNvPr>
          <p:cNvSpPr txBox="1">
            <a:spLocks/>
          </p:cNvSpPr>
          <p:nvPr/>
        </p:nvSpPr>
        <p:spPr>
          <a:xfrm>
            <a:off x="849110" y="849860"/>
            <a:ext cx="8943279" cy="9850461"/>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8000" b="1" dirty="0">
                <a:solidFill>
                  <a:schemeClr val="tx2">
                    <a:lumMod val="10000"/>
                  </a:schemeClr>
                </a:solidFill>
                <a:latin typeface="Futura Medium" panose="020B0602020204020303" pitchFamily="34" charset="-79"/>
                <a:cs typeface="Futura Medium" panose="020B0602020204020303" pitchFamily="34" charset="-79"/>
              </a:rPr>
              <a:t>Working on the supply chain</a:t>
            </a:r>
          </a:p>
        </p:txBody>
      </p:sp>
    </p:spTree>
    <p:extLst>
      <p:ext uri="{BB962C8B-B14F-4D97-AF65-F5344CB8AC3E}">
        <p14:creationId xmlns:p14="http://schemas.microsoft.com/office/powerpoint/2010/main" val="602931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3615856"/>
          </a:xfrm>
        </p:spPr>
        <p:txBody>
          <a:bodyPr anchor="ctr"/>
          <a:lstStyle/>
          <a:p>
            <a:pPr>
              <a:lnSpc>
                <a:spcPts val="7240"/>
              </a:lnSpc>
            </a:pPr>
            <a:endParaRPr lang="en-US" sz="5700" dirty="0">
              <a:solidFill>
                <a:srgbClr val="FFFFFF"/>
              </a:solidFill>
              <a:latin typeface="Lato" panose="020F0502020204030203" pitchFamily="34" charset="77"/>
              <a:cs typeface="Futura" panose="020B0602020204020303" pitchFamily="34" charset="-79"/>
            </a:endParaRPr>
          </a:p>
        </p:txBody>
      </p:sp>
      <p:pic>
        <p:nvPicPr>
          <p:cNvPr id="2" name="Grafik 1">
            <a:extLst>
              <a:ext uri="{FF2B5EF4-FFF2-40B4-BE49-F238E27FC236}">
                <a16:creationId xmlns:a16="http://schemas.microsoft.com/office/drawing/2014/main" id="{96E70A13-20D6-6A3D-7DDF-689CE4CF9DCE}"/>
              </a:ext>
            </a:extLst>
          </p:cNvPr>
          <p:cNvPicPr>
            <a:picLocks noChangeAspect="1"/>
          </p:cNvPicPr>
          <p:nvPr/>
        </p:nvPicPr>
        <p:blipFill>
          <a:blip r:embed="rId3"/>
          <a:stretch>
            <a:fillRect/>
          </a:stretch>
        </p:blipFill>
        <p:spPr>
          <a:xfrm>
            <a:off x="849110" y="1789044"/>
            <a:ext cx="20278858" cy="11391900"/>
          </a:xfrm>
          <a:prstGeom prst="rect">
            <a:avLst/>
          </a:prstGeom>
        </p:spPr>
      </p:pic>
      <p:pic>
        <p:nvPicPr>
          <p:cNvPr id="5" name="Grafik 2">
            <a:extLst>
              <a:ext uri="{FF2B5EF4-FFF2-40B4-BE49-F238E27FC236}">
                <a16:creationId xmlns:a16="http://schemas.microsoft.com/office/drawing/2014/main" id="{7F019A5E-EA75-97F0-2D6E-63383DD3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82507" y="-289932"/>
            <a:ext cx="9101493" cy="6449983"/>
          </a:xfrm>
          <a:prstGeom prst="rect">
            <a:avLst/>
          </a:prstGeom>
        </p:spPr>
      </p:pic>
      <p:sp>
        <p:nvSpPr>
          <p:cNvPr id="6" name="Title 6">
            <a:extLst>
              <a:ext uri="{FF2B5EF4-FFF2-40B4-BE49-F238E27FC236}">
                <a16:creationId xmlns:a16="http://schemas.microsoft.com/office/drawing/2014/main" id="{A6024512-64CF-5E12-C89C-D32B7AF739EA}"/>
              </a:ext>
            </a:extLst>
          </p:cNvPr>
          <p:cNvSpPr txBox="1">
            <a:spLocks/>
          </p:cNvSpPr>
          <p:nvPr/>
        </p:nvSpPr>
        <p:spPr>
          <a:xfrm>
            <a:off x="849110" y="849860"/>
            <a:ext cx="8943279" cy="9850461"/>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8000" b="1" dirty="0">
                <a:solidFill>
                  <a:schemeClr val="tx2">
                    <a:lumMod val="10000"/>
                  </a:schemeClr>
                </a:solidFill>
                <a:latin typeface="Futura Medium" panose="020B0602020204020303" pitchFamily="34" charset="-79"/>
                <a:cs typeface="Futura Medium" panose="020B0602020204020303" pitchFamily="34" charset="-79"/>
              </a:rPr>
              <a:t>Working on the supply chain</a:t>
            </a:r>
          </a:p>
        </p:txBody>
      </p:sp>
    </p:spTree>
    <p:extLst>
      <p:ext uri="{BB962C8B-B14F-4D97-AF65-F5344CB8AC3E}">
        <p14:creationId xmlns:p14="http://schemas.microsoft.com/office/powerpoint/2010/main" val="322370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2564780"/>
            <a:ext cx="23028069" cy="12021014"/>
          </a:xfrm>
        </p:spPr>
        <p:txBody>
          <a:bodyPr anchor="t"/>
          <a:lstStyle/>
          <a:p>
            <a:pPr>
              <a:lnSpc>
                <a:spcPts val="7240"/>
              </a:lnSpc>
            </a:pPr>
            <a:r>
              <a:rPr lang="en-US" sz="8000" dirty="0">
                <a:solidFill>
                  <a:srgbClr val="FFFFFF"/>
                </a:solidFill>
                <a:latin typeface="Futura Medium" panose="020B0602020204020303" pitchFamily="34" charset="-79"/>
                <a:cs typeface="Futura Medium" panose="020B0602020204020303" pitchFamily="34" charset="-79"/>
              </a:rPr>
              <a:t>Continuing conversations with:</a:t>
            </a:r>
            <a:endParaRPr lang="en-US" sz="8000" dirty="0">
              <a:solidFill>
                <a:srgbClr val="FFFFFF"/>
              </a:solidFill>
              <a:latin typeface="Lato" panose="020F0502020204030203" pitchFamily="34" charset="77"/>
              <a:cs typeface="Futura" panose="020B0602020204020303" pitchFamily="34" charset="-79"/>
            </a:endParaRPr>
          </a:p>
        </p:txBody>
      </p:sp>
      <p:sp>
        <p:nvSpPr>
          <p:cNvPr id="2" name="Rectangle 1">
            <a:extLst>
              <a:ext uri="{FF2B5EF4-FFF2-40B4-BE49-F238E27FC236}">
                <a16:creationId xmlns:a16="http://schemas.microsoft.com/office/drawing/2014/main" id="{311D905F-7B3A-F625-EA30-64CE04B3993E}"/>
              </a:ext>
            </a:extLst>
          </p:cNvPr>
          <p:cNvSpPr/>
          <p:nvPr/>
        </p:nvSpPr>
        <p:spPr>
          <a:xfrm>
            <a:off x="4371278" y="4795024"/>
            <a:ext cx="14964937" cy="6437916"/>
          </a:xfrm>
          <a:prstGeom prst="rect">
            <a:avLst/>
          </a:prstGeom>
        </p:spPr>
        <p:txBody>
          <a:bodyPr wrap="square">
            <a:spAutoFit/>
          </a:bodyPr>
          <a:lstStyle/>
          <a:p>
            <a:pPr marL="457200" indent="-457200">
              <a:buFont typeface="Arial" panose="020B0604020202020204" pitchFamily="34" charset="0"/>
              <a:buChar char="•"/>
            </a:pPr>
            <a:r>
              <a:rPr lang="en-US" sz="6600" b="1" dirty="0">
                <a:solidFill>
                  <a:srgbClr val="FFFFFF"/>
                </a:solidFill>
                <a:latin typeface="Lato" panose="020F0502020204030203" pitchFamily="34" charset="77"/>
                <a:cs typeface="Futura Medium" panose="020B0602020204020303" pitchFamily="34" charset="-79"/>
              </a:rPr>
              <a:t>Donors</a:t>
            </a:r>
          </a:p>
          <a:p>
            <a:pPr marL="457200" indent="-457200">
              <a:buFont typeface="Arial" panose="020B0604020202020204" pitchFamily="34" charset="0"/>
              <a:buChar char="•"/>
            </a:pPr>
            <a:r>
              <a:rPr lang="en-US" sz="6600" b="1" dirty="0">
                <a:solidFill>
                  <a:srgbClr val="FFFFFF"/>
                </a:solidFill>
                <a:latin typeface="Lato" panose="020F0502020204030203" pitchFamily="34" charset="77"/>
                <a:cs typeface="Futura Medium" panose="020B0602020204020303" pitchFamily="34" charset="-79"/>
              </a:rPr>
              <a:t>Partners</a:t>
            </a:r>
          </a:p>
          <a:p>
            <a:pPr marL="457200" indent="-457200">
              <a:buFont typeface="Arial" panose="020B0604020202020204" pitchFamily="34" charset="0"/>
              <a:buChar char="•"/>
            </a:pPr>
            <a:r>
              <a:rPr lang="en-US" sz="6600" b="1" dirty="0">
                <a:solidFill>
                  <a:srgbClr val="FFFFFF"/>
                </a:solidFill>
                <a:latin typeface="Lato" panose="020F0502020204030203" pitchFamily="34" charset="77"/>
                <a:cs typeface="Futura Medium" panose="020B0602020204020303" pitchFamily="34" charset="-79"/>
              </a:rPr>
              <a:t>Governments</a:t>
            </a:r>
            <a:br>
              <a:rPr lang="en-US" sz="6600" dirty="0">
                <a:solidFill>
                  <a:srgbClr val="FFFFFF"/>
                </a:solidFill>
                <a:latin typeface="Lato" panose="020F0502020204030203" pitchFamily="34" charset="77"/>
                <a:cs typeface="Futura Medium" panose="020B0602020204020303" pitchFamily="34" charset="-79"/>
              </a:rPr>
            </a:br>
            <a:r>
              <a:rPr lang="en-US" sz="6600" i="1" dirty="0">
                <a:solidFill>
                  <a:srgbClr val="FFFFFF"/>
                </a:solidFill>
                <a:latin typeface="Lato" panose="020F0502020204030203" pitchFamily="34" charset="77"/>
                <a:cs typeface="Futura Medium" panose="020B0602020204020303" pitchFamily="34" charset="-79"/>
              </a:rPr>
              <a:t>Poland, Ukraine, EU, customs and more.</a:t>
            </a:r>
          </a:p>
          <a:p>
            <a:pPr marL="457200" indent="-457200">
              <a:buFont typeface="Arial" panose="020B0604020202020204" pitchFamily="34" charset="0"/>
              <a:buChar char="•"/>
            </a:pPr>
            <a:endParaRPr lang="en-NL" sz="6000" dirty="0">
              <a:latin typeface="Lato" panose="020F0502020204030203" pitchFamily="34" charset="77"/>
            </a:endParaRPr>
          </a:p>
        </p:txBody>
      </p:sp>
    </p:spTree>
    <p:extLst>
      <p:ext uri="{BB962C8B-B14F-4D97-AF65-F5344CB8AC3E}">
        <p14:creationId xmlns:p14="http://schemas.microsoft.com/office/powerpoint/2010/main" val="228014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3ED16D5-DA2E-2727-4186-81B1C09BE318}"/>
              </a:ext>
            </a:extLst>
          </p:cNvPr>
          <p:cNvSpPr>
            <a:spLocks noGrp="1"/>
          </p:cNvSpPr>
          <p:nvPr>
            <p:ph type="title"/>
          </p:nvPr>
        </p:nvSpPr>
        <p:spPr>
          <a:xfrm>
            <a:off x="506821" y="100144"/>
            <a:ext cx="23028069" cy="13615856"/>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And trying to fit in our real jobs and family too…</a:t>
            </a:r>
          </a:p>
        </p:txBody>
      </p:sp>
    </p:spTree>
    <p:extLst>
      <p:ext uri="{BB962C8B-B14F-4D97-AF65-F5344CB8AC3E}">
        <p14:creationId xmlns:p14="http://schemas.microsoft.com/office/powerpoint/2010/main" val="3455738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spTree>
    <p:extLst>
      <p:ext uri="{BB962C8B-B14F-4D97-AF65-F5344CB8AC3E}">
        <p14:creationId xmlns:p14="http://schemas.microsoft.com/office/powerpoint/2010/main" val="415825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sp>
        <p:nvSpPr>
          <p:cNvPr id="2" name="Textfeld 1">
            <a:extLst>
              <a:ext uri="{FF2B5EF4-FFF2-40B4-BE49-F238E27FC236}">
                <a16:creationId xmlns:a16="http://schemas.microsoft.com/office/drawing/2014/main" id="{1D320D37-273B-2C31-F110-FF5616CBB399}"/>
              </a:ext>
            </a:extLst>
          </p:cNvPr>
          <p:cNvSpPr txBox="1"/>
          <p:nvPr/>
        </p:nvSpPr>
        <p:spPr>
          <a:xfrm>
            <a:off x="1211250" y="5935458"/>
            <a:ext cx="421429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Corinne Pritchard</a:t>
            </a:r>
          </a:p>
        </p:txBody>
      </p:sp>
      <p:sp>
        <p:nvSpPr>
          <p:cNvPr id="4" name="Textfeld 3">
            <a:extLst>
              <a:ext uri="{FF2B5EF4-FFF2-40B4-BE49-F238E27FC236}">
                <a16:creationId xmlns:a16="http://schemas.microsoft.com/office/drawing/2014/main" id="{6AB840A6-65E9-9E1A-8E33-76816DAB92D7}"/>
              </a:ext>
            </a:extLst>
          </p:cNvPr>
          <p:cNvSpPr txBox="1"/>
          <p:nvPr/>
        </p:nvSpPr>
        <p:spPr>
          <a:xfrm>
            <a:off x="6695421" y="5935458"/>
            <a:ext cx="461023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Nathalie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Trenaman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5" name="Textfeld 4">
            <a:extLst>
              <a:ext uri="{FF2B5EF4-FFF2-40B4-BE49-F238E27FC236}">
                <a16:creationId xmlns:a16="http://schemas.microsoft.com/office/drawing/2014/main" id="{E9736309-5BCC-4267-87C8-B1F81F5BE379}"/>
              </a:ext>
            </a:extLst>
          </p:cNvPr>
          <p:cNvSpPr txBox="1"/>
          <p:nvPr/>
        </p:nvSpPr>
        <p:spPr>
          <a:xfrm>
            <a:off x="13315380" y="5935458"/>
            <a:ext cx="385682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Sander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Steffann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6" name="Textfeld 5">
            <a:extLst>
              <a:ext uri="{FF2B5EF4-FFF2-40B4-BE49-F238E27FC236}">
                <a16:creationId xmlns:a16="http://schemas.microsoft.com/office/drawing/2014/main" id="{3DA03CC6-18B3-CBC5-24A5-B5CE1D41CC21}"/>
              </a:ext>
            </a:extLst>
          </p:cNvPr>
          <p:cNvSpPr txBox="1"/>
          <p:nvPr/>
        </p:nvSpPr>
        <p:spPr>
          <a:xfrm>
            <a:off x="19839898" y="5935458"/>
            <a:ext cx="2172069"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Jan </a:t>
            </a:r>
            <a:r>
              <a:rPr lang="en-GB" sz="4000" b="1" dirty="0" err="1">
                <a:solidFill>
                  <a:srgbClr val="FFFFFF"/>
                </a:solidFill>
                <a:latin typeface="FUTURA MEDIUM" panose="020B0602020204020303" pitchFamily="34" charset="-79"/>
                <a:cs typeface="FUTURA MEDIUM" panose="020B0602020204020303" pitchFamily="34" charset="-79"/>
              </a:rPr>
              <a:t>Žorž</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7" name="Grafik 6" descr="Ein Bild, das Person, darstellend enthält.&#10;&#10;Automatisch generierte Beschreibung">
            <a:extLst>
              <a:ext uri="{FF2B5EF4-FFF2-40B4-BE49-F238E27FC236}">
                <a16:creationId xmlns:a16="http://schemas.microsoft.com/office/drawing/2014/main" id="{36EEFBA2-3812-B861-11E7-CDE54F0D44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1843" y="2802242"/>
            <a:ext cx="3073111" cy="3073111"/>
          </a:xfrm>
          <a:prstGeom prst="rect">
            <a:avLst/>
          </a:prstGeom>
        </p:spPr>
      </p:pic>
      <p:pic>
        <p:nvPicPr>
          <p:cNvPr id="9" name="Grafik 8" descr="Ein Bild, das Person enthält.&#10;&#10;Automatisch generierte Beschreibung">
            <a:extLst>
              <a:ext uri="{FF2B5EF4-FFF2-40B4-BE49-F238E27FC236}">
                <a16:creationId xmlns:a16="http://schemas.microsoft.com/office/drawing/2014/main" id="{78BF23B7-FBD9-253E-D442-D7785CB2B6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3984" y="2824901"/>
            <a:ext cx="3073111" cy="3073111"/>
          </a:xfrm>
          <a:prstGeom prst="rect">
            <a:avLst/>
          </a:prstGeom>
        </p:spPr>
      </p:pic>
      <p:pic>
        <p:nvPicPr>
          <p:cNvPr id="11" name="Grafik 10" descr="Ein Bild, das Person, Mann, Wand, Kleidung enthält.&#10;&#10;Automatisch generierte Beschreibung">
            <a:extLst>
              <a:ext uri="{FF2B5EF4-FFF2-40B4-BE49-F238E27FC236}">
                <a16:creationId xmlns:a16="http://schemas.microsoft.com/office/drawing/2014/main" id="{FB1DC929-3FDC-365F-179F-76CE643584F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7238" y="2824901"/>
            <a:ext cx="3073111" cy="3073111"/>
          </a:xfrm>
          <a:prstGeom prst="rect">
            <a:avLst/>
          </a:prstGeom>
        </p:spPr>
      </p:pic>
      <p:pic>
        <p:nvPicPr>
          <p:cNvPr id="13" name="Grafik 12" descr="Ein Bild, das Mann, Person, suchend enthält.&#10;&#10;Automatisch generierte Beschreibung">
            <a:extLst>
              <a:ext uri="{FF2B5EF4-FFF2-40B4-BE49-F238E27FC236}">
                <a16:creationId xmlns:a16="http://schemas.microsoft.com/office/drawing/2014/main" id="{6F6170BC-EE2B-350E-B132-8DFEEE3A7F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389379" y="2824900"/>
            <a:ext cx="3073111" cy="3073111"/>
          </a:xfrm>
          <a:prstGeom prst="rect">
            <a:avLst/>
          </a:prstGeom>
        </p:spPr>
      </p:pic>
      <p:sp>
        <p:nvSpPr>
          <p:cNvPr id="12" name="Textfeld 11">
            <a:extLst>
              <a:ext uri="{FF2B5EF4-FFF2-40B4-BE49-F238E27FC236}">
                <a16:creationId xmlns:a16="http://schemas.microsoft.com/office/drawing/2014/main" id="{8273D197-86FD-609D-1667-3DADC9D12341}"/>
              </a:ext>
            </a:extLst>
          </p:cNvPr>
          <p:cNvSpPr txBox="1"/>
          <p:nvPr/>
        </p:nvSpPr>
        <p:spPr>
          <a:xfrm>
            <a:off x="9519918" y="11634217"/>
            <a:ext cx="42094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Rene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Fichtmueller</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14" name="Grafik 13">
            <a:extLst>
              <a:ext uri="{FF2B5EF4-FFF2-40B4-BE49-F238E27FC236}">
                <a16:creationId xmlns:a16="http://schemas.microsoft.com/office/drawing/2014/main" id="{959F7D29-E3E0-9630-DC6D-58A26B1490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88105" y="8561106"/>
            <a:ext cx="3073111" cy="3073111"/>
          </a:xfrm>
          <a:prstGeom prst="rect">
            <a:avLst/>
          </a:prstGeom>
        </p:spPr>
      </p:pic>
    </p:spTree>
    <p:extLst>
      <p:ext uri="{BB962C8B-B14F-4D97-AF65-F5344CB8AC3E}">
        <p14:creationId xmlns:p14="http://schemas.microsoft.com/office/powerpoint/2010/main" val="275277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6">
            <a:extLst>
              <a:ext uri="{FF2B5EF4-FFF2-40B4-BE49-F238E27FC236}">
                <a16:creationId xmlns:a16="http://schemas.microsoft.com/office/drawing/2014/main" id="{CEDD1688-4532-4F12-8B23-084346B86B5E}"/>
              </a:ext>
            </a:extLst>
          </p:cNvPr>
          <p:cNvSpPr>
            <a:spLocks noGrp="1"/>
          </p:cNvSpPr>
          <p:nvPr>
            <p:ph type="title"/>
          </p:nvPr>
        </p:nvSpPr>
        <p:spPr>
          <a:xfrm>
            <a:off x="506821" y="100144"/>
            <a:ext cx="23028069" cy="1983837"/>
          </a:xfrm>
        </p:spPr>
        <p:txBody>
          <a:bodyPr anchor="ctr"/>
          <a:lstStyle/>
          <a:p>
            <a:pPr>
              <a:lnSpc>
                <a:spcPts val="7240"/>
              </a:lnSpc>
            </a:pPr>
            <a:r>
              <a:rPr lang="en-US" sz="5600" dirty="0">
                <a:solidFill>
                  <a:srgbClr val="FFFFFF"/>
                </a:solidFill>
                <a:latin typeface="Futura Medium" panose="020B0602020204020303" pitchFamily="34" charset="-79"/>
                <a:cs typeface="Futura Medium" panose="020B0602020204020303" pitchFamily="34" charset="-79"/>
              </a:rPr>
              <a:t>Who is behind the Task Force Keep Ukraine Connected?</a:t>
            </a:r>
          </a:p>
        </p:txBody>
      </p:sp>
      <p:sp>
        <p:nvSpPr>
          <p:cNvPr id="2" name="Textfeld 1">
            <a:extLst>
              <a:ext uri="{FF2B5EF4-FFF2-40B4-BE49-F238E27FC236}">
                <a16:creationId xmlns:a16="http://schemas.microsoft.com/office/drawing/2014/main" id="{1D320D37-273B-2C31-F110-FF5616CBB399}"/>
              </a:ext>
            </a:extLst>
          </p:cNvPr>
          <p:cNvSpPr txBox="1"/>
          <p:nvPr/>
        </p:nvSpPr>
        <p:spPr>
          <a:xfrm>
            <a:off x="1211250" y="5935458"/>
            <a:ext cx="421429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Corinne Pritchard</a:t>
            </a:r>
          </a:p>
        </p:txBody>
      </p:sp>
      <p:sp>
        <p:nvSpPr>
          <p:cNvPr id="4" name="Textfeld 3">
            <a:extLst>
              <a:ext uri="{FF2B5EF4-FFF2-40B4-BE49-F238E27FC236}">
                <a16:creationId xmlns:a16="http://schemas.microsoft.com/office/drawing/2014/main" id="{6AB840A6-65E9-9E1A-8E33-76816DAB92D7}"/>
              </a:ext>
            </a:extLst>
          </p:cNvPr>
          <p:cNvSpPr txBox="1"/>
          <p:nvPr/>
        </p:nvSpPr>
        <p:spPr>
          <a:xfrm>
            <a:off x="6695418" y="5935458"/>
            <a:ext cx="461023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Nathalie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Trenaman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5" name="Textfeld 4">
            <a:extLst>
              <a:ext uri="{FF2B5EF4-FFF2-40B4-BE49-F238E27FC236}">
                <a16:creationId xmlns:a16="http://schemas.microsoft.com/office/drawing/2014/main" id="{E9736309-5BCC-4267-87C8-B1F81F5BE379}"/>
              </a:ext>
            </a:extLst>
          </p:cNvPr>
          <p:cNvSpPr txBox="1"/>
          <p:nvPr/>
        </p:nvSpPr>
        <p:spPr>
          <a:xfrm>
            <a:off x="13315380" y="5935458"/>
            <a:ext cx="3856826"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Sander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Steffann</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6" name="Textfeld 5">
            <a:extLst>
              <a:ext uri="{FF2B5EF4-FFF2-40B4-BE49-F238E27FC236}">
                <a16:creationId xmlns:a16="http://schemas.microsoft.com/office/drawing/2014/main" id="{3DA03CC6-18B3-CBC5-24A5-B5CE1D41CC21}"/>
              </a:ext>
            </a:extLst>
          </p:cNvPr>
          <p:cNvSpPr txBox="1"/>
          <p:nvPr/>
        </p:nvSpPr>
        <p:spPr>
          <a:xfrm>
            <a:off x="19839899" y="5935458"/>
            <a:ext cx="2172069" cy="1442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de-DE" sz="4000" i="1" dirty="0">
                <a:solidFill>
                  <a:srgbClr val="FFFFFF"/>
                </a:solidFill>
                <a:latin typeface="Futura Medium" panose="020B0602020204020303" pitchFamily="34" charset="-79"/>
                <a:cs typeface="Futura Medium" panose="020B0602020204020303" pitchFamily="34" charset="-79"/>
              </a:rPr>
              <a:t>Jan </a:t>
            </a:r>
            <a:r>
              <a:rPr lang="en-GB" sz="4000" b="1" dirty="0" err="1">
                <a:solidFill>
                  <a:srgbClr val="FFFFFF"/>
                </a:solidFill>
                <a:latin typeface="FUTURA MEDIUM" panose="020B0602020204020303" pitchFamily="34" charset="-79"/>
                <a:cs typeface="FUTURA MEDIUM" panose="020B0602020204020303" pitchFamily="34" charset="-79"/>
              </a:rPr>
              <a:t>Žorž</a:t>
            </a:r>
            <a:endParaRPr lang="de-DE" sz="4000" i="1" dirty="0">
              <a:solidFill>
                <a:srgbClr val="FFFFFF"/>
              </a:solidFill>
              <a:latin typeface="Futura Medium" panose="020B0602020204020303" pitchFamily="34" charset="-79"/>
              <a:cs typeface="Futura Medium" panose="020B0602020204020303" pitchFamily="34" charset="-79"/>
            </a:endParaRPr>
          </a:p>
          <a:p>
            <a:pPr marL="0" marR="0" indent="0" algn="ctr" defTabSz="825500" rtl="0" fontAlgn="auto" latinLnBrk="0" hangingPunct="0">
              <a:lnSpc>
                <a:spcPct val="130000"/>
              </a:lnSpc>
              <a:spcBef>
                <a:spcPts val="0"/>
              </a:spcBef>
              <a:spcAft>
                <a:spcPts val="0"/>
              </a:spcAft>
              <a:buClrTx/>
              <a:buSzTx/>
              <a:buFontTx/>
              <a:buNone/>
              <a:tabLst/>
            </a:pPr>
            <a:endParaRPr kumimoji="0" lang="de-DE" i="1" u="none" strike="noStrike" cap="none" spc="0" normalizeH="0" baseline="0" dirty="0">
              <a:ln>
                <a:noFill/>
              </a:ln>
              <a:solidFill>
                <a:schemeClr val="tx2"/>
              </a:solidFill>
              <a:effectLst/>
              <a:uFillTx/>
              <a:latin typeface="Futura Medium" panose="020B0602020204020303" pitchFamily="34" charset="-79"/>
              <a:cs typeface="Futura Medium" panose="020B0602020204020303" pitchFamily="34" charset="-79"/>
              <a:sym typeface="Lato Regular"/>
            </a:endParaRPr>
          </a:p>
        </p:txBody>
      </p:sp>
      <p:pic>
        <p:nvPicPr>
          <p:cNvPr id="7" name="Grafik 6" descr="Ein Bild, das Person, darstellend enthält.&#10;&#10;Automatisch generierte Beschreibung">
            <a:extLst>
              <a:ext uri="{FF2B5EF4-FFF2-40B4-BE49-F238E27FC236}">
                <a16:creationId xmlns:a16="http://schemas.microsoft.com/office/drawing/2014/main" id="{36EEFBA2-3812-B861-11E7-CDE54F0D44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1843" y="2802242"/>
            <a:ext cx="3073111" cy="3073111"/>
          </a:xfrm>
          <a:prstGeom prst="rect">
            <a:avLst/>
          </a:prstGeom>
        </p:spPr>
      </p:pic>
      <p:pic>
        <p:nvPicPr>
          <p:cNvPr id="9" name="Grafik 8" descr="Ein Bild, das Person enthält.&#10;&#10;Automatisch generierte Beschreibung">
            <a:extLst>
              <a:ext uri="{FF2B5EF4-FFF2-40B4-BE49-F238E27FC236}">
                <a16:creationId xmlns:a16="http://schemas.microsoft.com/office/drawing/2014/main" id="{78BF23B7-FBD9-253E-D442-D7785CB2B6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3984" y="2824901"/>
            <a:ext cx="3073111" cy="3073111"/>
          </a:xfrm>
          <a:prstGeom prst="rect">
            <a:avLst/>
          </a:prstGeom>
        </p:spPr>
      </p:pic>
      <p:pic>
        <p:nvPicPr>
          <p:cNvPr id="11" name="Grafik 10" descr="Ein Bild, das Person, Mann, Wand, Kleidung enthält.&#10;&#10;Automatisch generierte Beschreibung">
            <a:extLst>
              <a:ext uri="{FF2B5EF4-FFF2-40B4-BE49-F238E27FC236}">
                <a16:creationId xmlns:a16="http://schemas.microsoft.com/office/drawing/2014/main" id="{FB1DC929-3FDC-365F-179F-76CE643584F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7238" y="2824901"/>
            <a:ext cx="3073111" cy="3073111"/>
          </a:xfrm>
          <a:prstGeom prst="rect">
            <a:avLst/>
          </a:prstGeom>
        </p:spPr>
      </p:pic>
      <p:pic>
        <p:nvPicPr>
          <p:cNvPr id="13" name="Grafik 12" descr="Ein Bild, das Mann, Person, suchend enthält.&#10;&#10;Automatisch generierte Beschreibung">
            <a:extLst>
              <a:ext uri="{FF2B5EF4-FFF2-40B4-BE49-F238E27FC236}">
                <a16:creationId xmlns:a16="http://schemas.microsoft.com/office/drawing/2014/main" id="{6F6170BC-EE2B-350E-B132-8DFEEE3A7F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389379" y="2824900"/>
            <a:ext cx="3073111" cy="3073111"/>
          </a:xfrm>
          <a:prstGeom prst="rect">
            <a:avLst/>
          </a:prstGeom>
        </p:spPr>
      </p:pic>
      <p:sp>
        <p:nvSpPr>
          <p:cNvPr id="15" name="Textfeld 14">
            <a:extLst>
              <a:ext uri="{FF2B5EF4-FFF2-40B4-BE49-F238E27FC236}">
                <a16:creationId xmlns:a16="http://schemas.microsoft.com/office/drawing/2014/main" id="{E45F4E06-1792-C168-5352-75F8C458602C}"/>
              </a:ext>
            </a:extLst>
          </p:cNvPr>
          <p:cNvSpPr txBox="1"/>
          <p:nvPr/>
        </p:nvSpPr>
        <p:spPr>
          <a:xfrm>
            <a:off x="1211250" y="11883600"/>
            <a:ext cx="42094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Rene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Fichtmueller</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pic>
        <p:nvPicPr>
          <p:cNvPr id="16" name="Grafik 15">
            <a:extLst>
              <a:ext uri="{FF2B5EF4-FFF2-40B4-BE49-F238E27FC236}">
                <a16:creationId xmlns:a16="http://schemas.microsoft.com/office/drawing/2014/main" id="{D07A041E-DEAB-B756-CEBF-EF49610FAD0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79437" y="8810489"/>
            <a:ext cx="3073111" cy="3073111"/>
          </a:xfrm>
          <a:prstGeom prst="rect">
            <a:avLst/>
          </a:prstGeom>
        </p:spPr>
      </p:pic>
      <p:pic>
        <p:nvPicPr>
          <p:cNvPr id="26" name="object 13">
            <a:extLst>
              <a:ext uri="{FF2B5EF4-FFF2-40B4-BE49-F238E27FC236}">
                <a16:creationId xmlns:a16="http://schemas.microsoft.com/office/drawing/2014/main" id="{CD972318-2A27-0D52-D2FC-6ED1D710B5FB}"/>
              </a:ext>
            </a:extLst>
          </p:cNvPr>
          <p:cNvPicPr/>
          <p:nvPr/>
        </p:nvPicPr>
        <p:blipFill>
          <a:blip r:embed="rId8" cstate="print"/>
          <a:stretch>
            <a:fillRect/>
          </a:stretch>
        </p:blipFill>
        <p:spPr>
          <a:xfrm>
            <a:off x="7392232" y="8663308"/>
            <a:ext cx="3216608" cy="3220292"/>
          </a:xfrm>
          <a:prstGeom prst="rect">
            <a:avLst/>
          </a:prstGeom>
        </p:spPr>
      </p:pic>
      <p:pic>
        <p:nvPicPr>
          <p:cNvPr id="27" name="object 17">
            <a:extLst>
              <a:ext uri="{FF2B5EF4-FFF2-40B4-BE49-F238E27FC236}">
                <a16:creationId xmlns:a16="http://schemas.microsoft.com/office/drawing/2014/main" id="{D6858FC8-F7BE-2395-6B6B-89D0F4E584AB}"/>
              </a:ext>
            </a:extLst>
          </p:cNvPr>
          <p:cNvPicPr/>
          <p:nvPr/>
        </p:nvPicPr>
        <p:blipFill>
          <a:blip r:embed="rId9" cstate="print"/>
          <a:stretch>
            <a:fillRect/>
          </a:stretch>
        </p:blipFill>
        <p:spPr>
          <a:xfrm>
            <a:off x="13707238" y="8652516"/>
            <a:ext cx="3227388" cy="3231084"/>
          </a:xfrm>
          <a:prstGeom prst="rect">
            <a:avLst/>
          </a:prstGeom>
        </p:spPr>
      </p:pic>
      <p:pic>
        <p:nvPicPr>
          <p:cNvPr id="28" name="object 18">
            <a:extLst>
              <a:ext uri="{FF2B5EF4-FFF2-40B4-BE49-F238E27FC236}">
                <a16:creationId xmlns:a16="http://schemas.microsoft.com/office/drawing/2014/main" id="{62BFBE56-E77B-9F44-9A3B-EB2B2FC809B2}"/>
              </a:ext>
            </a:extLst>
          </p:cNvPr>
          <p:cNvPicPr/>
          <p:nvPr/>
        </p:nvPicPr>
        <p:blipFill>
          <a:blip r:embed="rId10" cstate="print"/>
          <a:stretch>
            <a:fillRect/>
          </a:stretch>
        </p:blipFill>
        <p:spPr>
          <a:xfrm>
            <a:off x="19392897" y="8810489"/>
            <a:ext cx="3069593" cy="3073111"/>
          </a:xfrm>
          <a:prstGeom prst="rect">
            <a:avLst/>
          </a:prstGeom>
        </p:spPr>
      </p:pic>
      <p:sp>
        <p:nvSpPr>
          <p:cNvPr id="30" name="Textfeld 14">
            <a:extLst>
              <a:ext uri="{FF2B5EF4-FFF2-40B4-BE49-F238E27FC236}">
                <a16:creationId xmlns:a16="http://schemas.microsoft.com/office/drawing/2014/main" id="{F872F9E4-1FCD-C1EA-6A0C-38FD3B6AA46A}"/>
              </a:ext>
            </a:extLst>
          </p:cNvPr>
          <p:cNvSpPr txBox="1"/>
          <p:nvPr/>
        </p:nvSpPr>
        <p:spPr>
          <a:xfrm>
            <a:off x="7879008" y="11883600"/>
            <a:ext cx="207428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Erik </a:t>
            </a:r>
            <a:r>
              <a:rPr kumimoji="0" lang="de-DE" sz="4000" i="1"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Bais</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31" name="Textfeld 14">
            <a:extLst>
              <a:ext uri="{FF2B5EF4-FFF2-40B4-BE49-F238E27FC236}">
                <a16:creationId xmlns:a16="http://schemas.microsoft.com/office/drawing/2014/main" id="{C1B1D7B2-6F08-A8F8-AB94-8265C282E053}"/>
              </a:ext>
            </a:extLst>
          </p:cNvPr>
          <p:cNvSpPr txBox="1"/>
          <p:nvPr/>
        </p:nvSpPr>
        <p:spPr>
          <a:xfrm>
            <a:off x="13464161" y="11883600"/>
            <a:ext cx="3616375"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Daniel Houben</a:t>
            </a:r>
          </a:p>
        </p:txBody>
      </p:sp>
      <p:sp>
        <p:nvSpPr>
          <p:cNvPr id="32" name="Textfeld 14">
            <a:extLst>
              <a:ext uri="{FF2B5EF4-FFF2-40B4-BE49-F238E27FC236}">
                <a16:creationId xmlns:a16="http://schemas.microsoft.com/office/drawing/2014/main" id="{7D97997B-AD15-A306-DF8E-9696B5D008B0}"/>
              </a:ext>
            </a:extLst>
          </p:cNvPr>
          <p:cNvSpPr txBox="1"/>
          <p:nvPr/>
        </p:nvSpPr>
        <p:spPr>
          <a:xfrm>
            <a:off x="19089772" y="11883600"/>
            <a:ext cx="3828613"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Marcin </a:t>
            </a:r>
            <a:r>
              <a:rPr lang="en-GB" sz="4000" i="1" spc="-10" dirty="0" err="1">
                <a:solidFill>
                  <a:srgbClr val="FFFFFF"/>
                </a:solidFill>
                <a:latin typeface="Futura-MediumItalic"/>
                <a:cs typeface="Futura-MediumItalic"/>
              </a:rPr>
              <a:t>Kuczera</a:t>
            </a:r>
            <a:endParaRPr kumimoji="0" lang="de-DE" sz="4000" i="1"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Tree>
    <p:extLst>
      <p:ext uri="{BB962C8B-B14F-4D97-AF65-F5344CB8AC3E}">
        <p14:creationId xmlns:p14="http://schemas.microsoft.com/office/powerpoint/2010/main" val="405669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oday’s Science is Technology for Tomorrow. Together We Can Achieve Better Life."/>
          <p:cNvSpPr txBox="1"/>
          <p:nvPr/>
        </p:nvSpPr>
        <p:spPr>
          <a:xfrm>
            <a:off x="2692006" y="5445562"/>
            <a:ext cx="18999988" cy="287258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gn="ctr">
              <a:lnSpc>
                <a:spcPts val="7220"/>
              </a:lnSpc>
            </a:pPr>
            <a:r>
              <a:rPr lang="de-DE" sz="6000" b="1" dirty="0" err="1">
                <a:latin typeface="FUTURA MEDIUM" panose="020B0602020204020303" pitchFamily="34" charset="-79"/>
                <a:ea typeface="Lato" panose="020F0502020204030203" pitchFamily="34" charset="0"/>
                <a:cs typeface="FUTURA MEDIUM" panose="020B0602020204020303" pitchFamily="34" charset="-79"/>
              </a:rPr>
              <a:t>Our</a:t>
            </a:r>
            <a:r>
              <a:rPr lang="de-DE" sz="6000" b="1" dirty="0">
                <a:latin typeface="FUTURA MEDIUM" panose="020B0602020204020303" pitchFamily="34" charset="-79"/>
                <a:ea typeface="Lato" panose="020F0502020204030203" pitchFamily="34" charset="0"/>
                <a:cs typeface="FUTURA MEDIUM" panose="020B0602020204020303" pitchFamily="34" charset="-79"/>
              </a:rPr>
              <a:t> IT / Tech Community </a:t>
            </a:r>
            <a:r>
              <a:rPr lang="de-DE" sz="6000" b="1" dirty="0" err="1">
                <a:latin typeface="FUTURA MEDIUM" panose="020B0602020204020303" pitchFamily="34" charset="-79"/>
                <a:ea typeface="Lato" panose="020F0502020204030203" pitchFamily="34" charset="0"/>
                <a:cs typeface="FUTURA MEDIUM" panose="020B0602020204020303" pitchFamily="34" charset="-79"/>
              </a:rPr>
              <a:t>is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one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big</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family</a:t>
            </a:r>
            <a:r>
              <a:rPr lang="de-DE" sz="6000" b="1" dirty="0">
                <a:latin typeface="FUTURA MEDIUM" panose="020B0602020204020303" pitchFamily="34" charset="-79"/>
                <a:ea typeface="Lato" panose="020F0502020204030203" pitchFamily="34" charset="0"/>
                <a:cs typeface="FUTURA MEDIUM" panose="020B0602020204020303" pitchFamily="34" charset="-79"/>
              </a:rPr>
              <a:t>. </a:t>
            </a:r>
          </a:p>
          <a:p>
            <a:pPr algn="ctr">
              <a:lnSpc>
                <a:spcPts val="7220"/>
              </a:lnSpc>
            </a:pP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colors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races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or</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genders</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we</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don't</a:t>
            </a:r>
            <a:r>
              <a:rPr lang="de-DE" sz="6000" b="1" dirty="0">
                <a:latin typeface="FUTURA MEDIUM" panose="020B0602020204020303" pitchFamily="34" charset="-79"/>
                <a:ea typeface="Lato" panose="020F0502020204030203" pitchFamily="34" charset="0"/>
                <a:cs typeface="FUTURA MEDIUM" panose="020B0602020204020303" pitchFamily="34" charset="-79"/>
              </a:rPr>
              <a:t> </a:t>
            </a:r>
            <a:r>
              <a:rPr lang="de-DE" sz="6000" b="1" dirty="0" err="1">
                <a:latin typeface="FUTURA MEDIUM" panose="020B0602020204020303" pitchFamily="34" charset="-79"/>
                <a:ea typeface="Lato" panose="020F0502020204030203" pitchFamily="34" charset="0"/>
                <a:cs typeface="FUTURA MEDIUM" panose="020B0602020204020303" pitchFamily="34" charset="-79"/>
              </a:rPr>
              <a:t>think</a:t>
            </a:r>
            <a:r>
              <a:rPr lang="de-DE" sz="6000" b="1" dirty="0">
                <a:latin typeface="FUTURA MEDIUM" panose="020B0602020204020303" pitchFamily="34" charset="-79"/>
                <a:ea typeface="Lato" panose="020F0502020204030203" pitchFamily="34" charset="0"/>
                <a:cs typeface="FUTURA MEDIUM" panose="020B0602020204020303" pitchFamily="34" charset="-79"/>
              </a:rPr>
              <a:t> in </a:t>
            </a:r>
            <a:r>
              <a:rPr lang="de-DE" sz="6000" b="1" dirty="0" err="1">
                <a:latin typeface="FUTURA MEDIUM" panose="020B0602020204020303" pitchFamily="34" charset="-79"/>
                <a:ea typeface="Lato" panose="020F0502020204030203" pitchFamily="34" charset="0"/>
                <a:cs typeface="FUTURA MEDIUM" panose="020B0602020204020303" pitchFamily="34" charset="-79"/>
              </a:rPr>
              <a:t>borders</a:t>
            </a:r>
            <a:r>
              <a:rPr lang="de-DE" sz="6000" b="1" dirty="0">
                <a:latin typeface="FUTURA MEDIUM" panose="020B0602020204020303" pitchFamily="34" charset="-79"/>
                <a:ea typeface="Lato" panose="020F0502020204030203" pitchFamily="34" charset="0"/>
                <a:cs typeface="FUTURA MEDIUM" panose="020B0602020204020303" pitchFamily="34" charset="-79"/>
              </a:rPr>
              <a:t>.</a:t>
            </a:r>
            <a:endParaRPr sz="6000" b="1" dirty="0">
              <a:latin typeface="FUTURA MEDIUM" panose="020B0602020204020303" pitchFamily="34" charset="-79"/>
              <a:ea typeface="Lato" panose="020F0502020204030203" pitchFamily="34" charset="0"/>
              <a:cs typeface="FUTURA MEDIUM" panose="020B0602020204020303" pitchFamily="34" charset="-79"/>
            </a:endParaRPr>
          </a:p>
        </p:txBody>
      </p:sp>
    </p:spTree>
    <p:extLst>
      <p:ext uri="{BB962C8B-B14F-4D97-AF65-F5344CB8AC3E}">
        <p14:creationId xmlns:p14="http://schemas.microsoft.com/office/powerpoint/2010/main" val="143238970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54BEE6B-CAFF-A041-9A94-19A496932FE7}"/>
              </a:ext>
            </a:extLst>
          </p:cNvPr>
          <p:cNvSpPr txBox="1"/>
          <p:nvPr/>
        </p:nvSpPr>
        <p:spPr>
          <a:xfrm>
            <a:off x="6284133" y="4852095"/>
            <a:ext cx="11815734" cy="4903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de-DE" sz="4000" dirty="0">
                <a:solidFill>
                  <a:srgbClr val="FFFFFF"/>
                </a:solidFill>
                <a:latin typeface="Futura Medium" panose="020B0602020204020303" pitchFamily="34" charset="-79"/>
                <a:cs typeface="Futura Medium" panose="020B0602020204020303" pitchFamily="34" charset="-79"/>
              </a:rPr>
              <a:t>Natalya </a:t>
            </a:r>
            <a:r>
              <a:rPr lang="de-DE" sz="4000" dirty="0" err="1">
                <a:solidFill>
                  <a:srgbClr val="FFFFFF"/>
                </a:solidFill>
                <a:latin typeface="Futura Medium" panose="020B0602020204020303" pitchFamily="34" charset="-79"/>
                <a:cs typeface="Futura Medium" panose="020B0602020204020303" pitchFamily="34" charset="-79"/>
              </a:rPr>
              <a:t>Klitna</a:t>
            </a:r>
            <a:r>
              <a:rPr lang="de-DE" sz="4000" dirty="0">
                <a:solidFill>
                  <a:srgbClr val="FFFFFF"/>
                </a:solidFill>
                <a:latin typeface="Futura Medium" panose="020B0602020204020303" pitchFamily="34" charset="-79"/>
                <a:cs typeface="Futura Medium" panose="020B0602020204020303" pitchFamily="34" charset="-79"/>
              </a:rPr>
              <a:t> (</a:t>
            </a: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APPK)</a:t>
            </a:r>
            <a:b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br>
            <a:r>
              <a:rPr kumimoji="0" lang="de-DE" sz="4000"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Bogdana</a:t>
            </a:r>
            <a:r>
              <a:rPr lang="de-DE" sz="4000" dirty="0">
                <a:solidFill>
                  <a:srgbClr val="FFFFFF"/>
                </a:solidFill>
                <a:latin typeface="Futura Medium" panose="020B0602020204020303" pitchFamily="34" charset="-79"/>
                <a:cs typeface="Futura Medium" panose="020B0602020204020303" pitchFamily="34" charset="-79"/>
              </a:rPr>
              <a:t> </a:t>
            </a:r>
            <a:r>
              <a:rPr lang="de-DE" sz="4000" dirty="0" err="1">
                <a:solidFill>
                  <a:srgbClr val="FFFFFF"/>
                </a:solidFill>
                <a:latin typeface="Futura Medium" panose="020B0602020204020303" pitchFamily="34" charset="-79"/>
                <a:cs typeface="Futura Medium" panose="020B0602020204020303" pitchFamily="34" charset="-79"/>
              </a:rPr>
              <a:t>Piven</a:t>
            </a:r>
            <a:r>
              <a:rPr lang="de-DE" sz="4000" dirty="0">
                <a:solidFill>
                  <a:srgbClr val="FFFFFF"/>
                </a:solidFill>
                <a:latin typeface="Futura Medium" panose="020B0602020204020303" pitchFamily="34" charset="-79"/>
                <a:cs typeface="Futura Medium" panose="020B0602020204020303" pitchFamily="34" charset="-79"/>
              </a:rPr>
              <a:t> (</a:t>
            </a:r>
            <a:r>
              <a:rPr lang="de-DE" sz="4000" dirty="0" err="1">
                <a:solidFill>
                  <a:srgbClr val="FFFFFF"/>
                </a:solidFill>
                <a:latin typeface="Futura Medium" panose="020B0602020204020303" pitchFamily="34" charset="-79"/>
                <a:cs typeface="Futura Medium" panose="020B0602020204020303" pitchFamily="34" charset="-79"/>
              </a:rPr>
              <a:t>Regulatory</a:t>
            </a:r>
            <a:r>
              <a:rPr lang="de-DE" sz="4000" dirty="0">
                <a:solidFill>
                  <a:srgbClr val="FFFFFF"/>
                </a:solidFill>
                <a:latin typeface="Futura Medium" panose="020B0602020204020303" pitchFamily="34" charset="-79"/>
                <a:cs typeface="Futura Medium" panose="020B0602020204020303" pitchFamily="34" charset="-79"/>
              </a:rPr>
              <a:t> Authority – NCEK)</a:t>
            </a:r>
            <a:b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br>
            <a:r>
              <a:rPr lang="en-GB" sz="4000" dirty="0">
                <a:solidFill>
                  <a:srgbClr val="FFFFFF"/>
                </a:solidFill>
                <a:latin typeface="Futura Medium" panose="020B0602020204020303" pitchFamily="34" charset="-79"/>
                <a:cs typeface="Futura Medium" panose="020B0602020204020303" pitchFamily="34" charset="-79"/>
              </a:rPr>
              <a:t>Dmitry Knyazev</a:t>
            </a:r>
            <a:r>
              <a:rPr lang="en-US" sz="4000" dirty="0">
                <a:solidFill>
                  <a:srgbClr val="FFFFFF"/>
                </a:solidFill>
                <a:latin typeface="Futura Medium" panose="020B0602020204020303" pitchFamily="34" charset="-79"/>
                <a:cs typeface="Futura Medium" panose="020B0602020204020303" pitchFamily="34" charset="-79"/>
              </a:rPr>
              <a:t> and everyone at </a:t>
            </a: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DEPS</a:t>
            </a:r>
          </a:p>
          <a:p>
            <a:pPr algn="ctr"/>
            <a:r>
              <a:rPr lang="de-DE" sz="4000" dirty="0">
                <a:solidFill>
                  <a:srgbClr val="FFFFFF"/>
                </a:solidFill>
                <a:latin typeface="Futura Medium" panose="020B0602020204020303" pitchFamily="34" charset="-79"/>
                <a:cs typeface="Futura Medium" panose="020B0602020204020303" pitchFamily="34" charset="-79"/>
              </a:rPr>
              <a:t>Team at Ukraine Internet </a:t>
            </a:r>
            <a:r>
              <a:rPr lang="de-DE" sz="4000" dirty="0" err="1">
                <a:solidFill>
                  <a:srgbClr val="FFFFFF"/>
                </a:solidFill>
                <a:latin typeface="Futura Medium" panose="020B0602020204020303" pitchFamily="34" charset="-79"/>
                <a:cs typeface="Futura Medium" panose="020B0602020204020303" pitchFamily="34" charset="-79"/>
              </a:rPr>
              <a:t>Association</a:t>
            </a:r>
            <a:endParaRPr lang="de-DE" sz="4000" dirty="0">
              <a:solidFill>
                <a:srgbClr val="FFFFFF"/>
              </a:solidFill>
              <a:latin typeface="Futura Medium" panose="020B0602020204020303" pitchFamily="34" charset="-79"/>
              <a:cs typeface="Futura Medium" panose="020B0602020204020303" pitchFamily="34" charset="-79"/>
            </a:endParaRPr>
          </a:p>
          <a:p>
            <a:pPr algn="ct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Team @ Ukraine </a:t>
            </a:r>
            <a:r>
              <a:rPr kumimoji="0" lang="de-DE" sz="4000"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Minstry</a:t>
            </a: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 </a:t>
            </a:r>
            <a:r>
              <a:rPr kumimoji="0" lang="de-DE" sz="4000"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for</a:t>
            </a: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 Digital </a:t>
            </a:r>
            <a:r>
              <a:rPr lang="de-DE" sz="4000" dirty="0">
                <a:solidFill>
                  <a:srgbClr val="FFFFFF"/>
                </a:solidFill>
                <a:latin typeface="Futura Medium" panose="020B0602020204020303" pitchFamily="34" charset="-79"/>
                <a:cs typeface="Futura Medium" panose="020B0602020204020303" pitchFamily="34" charset="-79"/>
              </a:rPr>
              <a:t>T</a:t>
            </a: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ransformation</a:t>
            </a:r>
            <a:b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br>
            <a:r>
              <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rPr>
              <a:t>Julia </a:t>
            </a:r>
            <a:r>
              <a:rPr kumimoji="0" lang="de-DE" sz="4000" u="none" strike="noStrike" cap="none" spc="0" normalizeH="0" baseline="0" dirty="0" err="1">
                <a:ln>
                  <a:noFill/>
                </a:ln>
                <a:solidFill>
                  <a:srgbClr val="FFFFFF"/>
                </a:solidFill>
                <a:effectLst/>
                <a:uFillTx/>
                <a:latin typeface="Futura Medium" panose="020B0602020204020303" pitchFamily="34" charset="-79"/>
                <a:cs typeface="Futura Medium" panose="020B0602020204020303" pitchFamily="34" charset="-79"/>
                <a:sym typeface="Lato Regular"/>
              </a:rPr>
              <a:t>Troyan</a:t>
            </a:r>
            <a:endParaRPr kumimoji="0" lang="de-DE" sz="4000" u="none" strike="noStrike" cap="none" spc="0" normalizeH="0" baseline="0" dirty="0">
              <a:ln>
                <a:noFill/>
              </a:ln>
              <a:solidFill>
                <a:srgbClr val="FFFFFF"/>
              </a:solidFill>
              <a:effectLst/>
              <a:uFillTx/>
              <a:latin typeface="Futura Medium" panose="020B0602020204020303" pitchFamily="34" charset="-79"/>
              <a:cs typeface="Futura Medium" panose="020B0602020204020303" pitchFamily="34" charset="-79"/>
              <a:sym typeface="Lato Regular"/>
            </a:endParaRPr>
          </a:p>
        </p:txBody>
      </p:sp>
      <p:sp>
        <p:nvSpPr>
          <p:cNvPr id="4" name="Title 3">
            <a:extLst>
              <a:ext uri="{FF2B5EF4-FFF2-40B4-BE49-F238E27FC236}">
                <a16:creationId xmlns:a16="http://schemas.microsoft.com/office/drawing/2014/main" id="{C34505BD-D7F6-D241-8722-88AB89FDB97C}"/>
              </a:ext>
            </a:extLst>
          </p:cNvPr>
          <p:cNvSpPr>
            <a:spLocks noGrp="1"/>
          </p:cNvSpPr>
          <p:nvPr>
            <p:ph type="title"/>
          </p:nvPr>
        </p:nvSpPr>
        <p:spPr/>
        <p:txBody>
          <a:bodyPr/>
          <a:lstStyle/>
          <a:p>
            <a:endParaRPr lang="en-NL"/>
          </a:p>
        </p:txBody>
      </p:sp>
      <p:sp>
        <p:nvSpPr>
          <p:cNvPr id="6" name="Title 6">
            <a:extLst>
              <a:ext uri="{FF2B5EF4-FFF2-40B4-BE49-F238E27FC236}">
                <a16:creationId xmlns:a16="http://schemas.microsoft.com/office/drawing/2014/main" id="{82C353C2-8846-B74B-9F56-89A49DEE495F}"/>
              </a:ext>
            </a:extLst>
          </p:cNvPr>
          <p:cNvSpPr txBox="1">
            <a:spLocks/>
          </p:cNvSpPr>
          <p:nvPr/>
        </p:nvSpPr>
        <p:spPr>
          <a:xfrm>
            <a:off x="506821" y="2561259"/>
            <a:ext cx="23028069" cy="10106525"/>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lnSpc>
                <a:spcPts val="7240"/>
              </a:lnSpc>
            </a:pPr>
            <a:r>
              <a:rPr lang="en-US" sz="5600" dirty="0">
                <a:solidFill>
                  <a:srgbClr val="FFFFFF"/>
                </a:solidFill>
                <a:latin typeface="Futura Medium" panose="020B0602020204020303" pitchFamily="34" charset="-79"/>
                <a:cs typeface="Futura Medium" panose="020B0602020204020303" pitchFamily="34" charset="-79"/>
              </a:rPr>
              <a:t>Thanks also goes to our wider KUC team…</a:t>
            </a:r>
          </a:p>
        </p:txBody>
      </p:sp>
    </p:spTree>
    <p:extLst>
      <p:ext uri="{BB962C8B-B14F-4D97-AF65-F5344CB8AC3E}">
        <p14:creationId xmlns:p14="http://schemas.microsoft.com/office/powerpoint/2010/main" val="365497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4505BD-D7F6-D241-8722-88AB89FDB97C}"/>
              </a:ext>
            </a:extLst>
          </p:cNvPr>
          <p:cNvSpPr>
            <a:spLocks noGrp="1"/>
          </p:cNvSpPr>
          <p:nvPr>
            <p:ph type="title"/>
          </p:nvPr>
        </p:nvSpPr>
        <p:spPr>
          <a:xfrm>
            <a:off x="0" y="-512956"/>
            <a:ext cx="0" cy="0"/>
          </a:xfrm>
        </p:spPr>
        <p:txBody>
          <a:bodyPr/>
          <a:lstStyle/>
          <a:p>
            <a:endParaRPr lang="en-NL" dirty="0"/>
          </a:p>
        </p:txBody>
      </p:sp>
      <p:sp>
        <p:nvSpPr>
          <p:cNvPr id="6" name="Title 6">
            <a:extLst>
              <a:ext uri="{FF2B5EF4-FFF2-40B4-BE49-F238E27FC236}">
                <a16:creationId xmlns:a16="http://schemas.microsoft.com/office/drawing/2014/main" id="{82C353C2-8846-B74B-9F56-89A49DEE495F}"/>
              </a:ext>
            </a:extLst>
          </p:cNvPr>
          <p:cNvSpPr txBox="1">
            <a:spLocks/>
          </p:cNvSpPr>
          <p:nvPr/>
        </p:nvSpPr>
        <p:spPr>
          <a:xfrm>
            <a:off x="677965" y="985329"/>
            <a:ext cx="23028069" cy="10106525"/>
          </a:xfrm>
        </p:spPr>
        <p:txBody>
          <a:bodyPr anchor="t"/>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lnSpc>
                <a:spcPts val="7240"/>
              </a:lnSpc>
            </a:pPr>
            <a:r>
              <a:rPr lang="en-US" sz="5600" dirty="0">
                <a:solidFill>
                  <a:schemeClr val="bg2">
                    <a:lumMod val="50000"/>
                  </a:schemeClr>
                </a:solidFill>
                <a:latin typeface="Futura Medium" panose="020B0602020204020303" pitchFamily="34" charset="-79"/>
                <a:cs typeface="Futura Medium" panose="020B0602020204020303" pitchFamily="34" charset="-79"/>
              </a:rPr>
              <a:t>Big thanks to all of you that donated hardware and/or funds!</a:t>
            </a:r>
          </a:p>
        </p:txBody>
      </p:sp>
      <p:sp>
        <p:nvSpPr>
          <p:cNvPr id="8" name="TextBox 7">
            <a:extLst>
              <a:ext uri="{FF2B5EF4-FFF2-40B4-BE49-F238E27FC236}">
                <a16:creationId xmlns:a16="http://schemas.microsoft.com/office/drawing/2014/main" id="{9078FE2F-E358-2F21-6F5F-593E5406498A}"/>
              </a:ext>
            </a:extLst>
          </p:cNvPr>
          <p:cNvSpPr txBox="1"/>
          <p:nvPr/>
        </p:nvSpPr>
        <p:spPr>
          <a:xfrm>
            <a:off x="4872186" y="11474387"/>
            <a:ext cx="15868127"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0"/>
              </a:spcBef>
              <a:spcAft>
                <a:spcPts val="0"/>
              </a:spcAft>
              <a:buClrTx/>
              <a:buSzTx/>
              <a:buFontTx/>
              <a:buNone/>
              <a:tabLst/>
            </a:pPr>
            <a:r>
              <a:rPr lang="en-GB" sz="4000" dirty="0">
                <a:solidFill>
                  <a:schemeClr val="bg2">
                    <a:lumMod val="50000"/>
                  </a:schemeClr>
                </a:solidFill>
                <a:latin typeface="Futura Medium" panose="020B0602020204020303" pitchFamily="34" charset="-79"/>
                <a:cs typeface="Futura Medium" panose="020B0602020204020303" pitchFamily="34" charset="-79"/>
              </a:rPr>
              <a:t>…a</a:t>
            </a:r>
            <a:r>
              <a:rPr lang="en-SI" sz="4000" dirty="0">
                <a:solidFill>
                  <a:schemeClr val="bg2">
                    <a:lumMod val="50000"/>
                  </a:schemeClr>
                </a:solidFill>
                <a:latin typeface="Futura Medium" panose="020B0602020204020303" pitchFamily="34" charset="-79"/>
                <a:cs typeface="Futura Medium" panose="020B0602020204020303" pitchFamily="34" charset="-79"/>
              </a:rPr>
              <a:t>nd also to all of you who are considering helping in the future </a:t>
            </a:r>
            <a:r>
              <a:rPr lang="en-SI" sz="4000" dirty="0">
                <a:solidFill>
                  <a:schemeClr val="bg2">
                    <a:lumMod val="50000"/>
                  </a:schemeClr>
                </a:solidFill>
                <a:latin typeface="Futura Medium" panose="020B0602020204020303" pitchFamily="34" charset="-79"/>
                <a:cs typeface="Futura Medium" panose="020B0602020204020303" pitchFamily="34" charset="-79"/>
                <a:sym typeface="Wingdings" pitchFamily="2" charset="2"/>
              </a:rPr>
              <a:t></a:t>
            </a:r>
            <a:endParaRPr kumimoji="0" lang="en-SI" sz="4000" b="0" i="0" u="none" strike="noStrike" cap="none" spc="0" normalizeH="0" baseline="0" dirty="0">
              <a:ln>
                <a:noFill/>
              </a:ln>
              <a:solidFill>
                <a:schemeClr val="bg2">
                  <a:lumMod val="50000"/>
                </a:schemeClr>
              </a:solidFill>
              <a:effectLst/>
              <a:uFillTx/>
              <a:latin typeface="Futura Medium" panose="020B0602020204020303" pitchFamily="34" charset="-79"/>
              <a:cs typeface="Futura Medium" panose="020B0602020204020303" pitchFamily="34" charset="-79"/>
              <a:sym typeface="Lato Regular"/>
            </a:endParaRPr>
          </a:p>
        </p:txBody>
      </p:sp>
      <p:pic>
        <p:nvPicPr>
          <p:cNvPr id="5" name="Picture 4" descr="Graphical user interface, logo, company name&#10;&#10;Description automatically generated">
            <a:extLst>
              <a:ext uri="{FF2B5EF4-FFF2-40B4-BE49-F238E27FC236}">
                <a16:creationId xmlns:a16="http://schemas.microsoft.com/office/drawing/2014/main" id="{815EB7CE-4B08-2BE4-F673-DA2201ED4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49" y="2261994"/>
            <a:ext cx="12239403" cy="9077204"/>
          </a:xfrm>
          <a:prstGeom prst="rect">
            <a:avLst/>
          </a:prstGeom>
        </p:spPr>
      </p:pic>
    </p:spTree>
    <p:extLst>
      <p:ext uri="{BB962C8B-B14F-4D97-AF65-F5344CB8AC3E}">
        <p14:creationId xmlns:p14="http://schemas.microsoft.com/office/powerpoint/2010/main" val="15222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6E4A57-F9A9-65D7-40FA-8F98B20A5DCF}"/>
              </a:ext>
            </a:extLst>
          </p:cNvPr>
          <p:cNvSpPr/>
          <p:nvPr/>
        </p:nvSpPr>
        <p:spPr>
          <a:xfrm>
            <a:off x="13294277" y="558870"/>
            <a:ext cx="10303727" cy="12174297"/>
          </a:xfrm>
          <a:prstGeom prst="rect">
            <a:avLst/>
          </a:prstGeom>
          <a:solidFill>
            <a:srgbClr val="FFFFFF"/>
          </a:solidFill>
          <a:ln w="12700" cap="flat">
            <a:solidFill>
              <a:srgbClr val="858DC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9" name="Duis mollis, est non commodo luctus, nisi erat porttitor ligula, eget lacinia odio sem nec elit. Vivamus sagittis lacus vel augue laoreet rutrum faucibus dolor auctor. Nulla vitae elit libero, a…"/>
          <p:cNvSpPr txBox="1"/>
          <p:nvPr/>
        </p:nvSpPr>
        <p:spPr>
          <a:xfrm>
            <a:off x="785996" y="1649048"/>
            <a:ext cx="11142295" cy="24124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chemeClr val="bg2">
                    <a:lumMod val="50000"/>
                  </a:schemeClr>
                </a:solidFill>
                <a:latin typeface="Lato" panose="020F0502020204030203" pitchFamily="34" charset="77"/>
                <a:cs typeface="Futura Medium" panose="020B0602020204020303" pitchFamily="34" charset="-79"/>
              </a:rPr>
              <a:t>Fiber </a:t>
            </a:r>
            <a:r>
              <a:rPr lang="de-DE" sz="4000" dirty="0" err="1">
                <a:solidFill>
                  <a:schemeClr val="bg2">
                    <a:lumMod val="50000"/>
                  </a:schemeClr>
                </a:solidFill>
                <a:latin typeface="Lato" panose="020F0502020204030203" pitchFamily="34" charset="77"/>
                <a:cs typeface="Futura Medium" panose="020B0602020204020303" pitchFamily="34" charset="-79"/>
              </a:rPr>
              <a:t>optic</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splicers</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are</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our</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most</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requested</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tool</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We</a:t>
            </a:r>
            <a:r>
              <a:rPr lang="de-DE" sz="4000" dirty="0">
                <a:solidFill>
                  <a:schemeClr val="bg2">
                    <a:lumMod val="50000"/>
                  </a:schemeClr>
                </a:solidFill>
                <a:latin typeface="Lato" panose="020F0502020204030203" pitchFamily="34" charset="77"/>
                <a:cs typeface="Futura Medium" panose="020B0602020204020303" pitchFamily="34" charset="-79"/>
              </a:rPr>
              <a:t> send </a:t>
            </a:r>
            <a:r>
              <a:rPr lang="de-DE" sz="4000" dirty="0" err="1">
                <a:solidFill>
                  <a:schemeClr val="bg2">
                    <a:lumMod val="50000"/>
                  </a:schemeClr>
                </a:solidFill>
                <a:latin typeface="Lato" panose="020F0502020204030203" pitchFamily="34" charset="77"/>
                <a:cs typeface="Futura Medium" panose="020B0602020204020303" pitchFamily="34" charset="-79"/>
              </a:rPr>
              <a:t>them</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to</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areas</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where</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repairs</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are</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most</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needed</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Please</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donate</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if</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you</a:t>
            </a:r>
            <a:r>
              <a:rPr lang="de-DE" sz="4000" dirty="0">
                <a:solidFill>
                  <a:schemeClr val="bg2">
                    <a:lumMod val="50000"/>
                  </a:schemeClr>
                </a:solidFill>
                <a:latin typeface="Lato" panose="020F0502020204030203" pitchFamily="34" charset="77"/>
                <a:cs typeface="Futura Medium" panose="020B0602020204020303" pitchFamily="34" charset="-79"/>
              </a:rPr>
              <a:t> </a:t>
            </a:r>
            <a:r>
              <a:rPr lang="de-DE" sz="4000" dirty="0" err="1">
                <a:solidFill>
                  <a:schemeClr val="bg2">
                    <a:lumMod val="50000"/>
                  </a:schemeClr>
                </a:solidFill>
                <a:latin typeface="Lato" panose="020F0502020204030203" pitchFamily="34" charset="77"/>
                <a:cs typeface="Futura Medium" panose="020B0602020204020303" pitchFamily="34" charset="-79"/>
              </a:rPr>
              <a:t>can</a:t>
            </a:r>
            <a:r>
              <a:rPr lang="de-DE" sz="4000" dirty="0">
                <a:solidFill>
                  <a:schemeClr val="bg2">
                    <a:lumMod val="50000"/>
                  </a:schemeClr>
                </a:solidFill>
                <a:latin typeface="Lato" panose="020F0502020204030203" pitchFamily="34" charset="77"/>
                <a:cs typeface="Futura Medium" panose="020B0602020204020303" pitchFamily="34" charset="-79"/>
              </a:rPr>
              <a:t>.</a:t>
            </a:r>
          </a:p>
        </p:txBody>
      </p:sp>
      <p:sp>
        <p:nvSpPr>
          <p:cNvPr id="110" name="Today’s Science is Technology for Tomorrow. Together We Can Achieve Better Life."/>
          <p:cNvSpPr txBox="1"/>
          <p:nvPr/>
        </p:nvSpPr>
        <p:spPr>
          <a:xfrm>
            <a:off x="785996" y="558870"/>
            <a:ext cx="9540458" cy="98597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nSpc>
                <a:spcPct val="120000"/>
              </a:lnSpc>
              <a:defRPr sz="5600">
                <a:solidFill>
                  <a:srgbClr val="FFFFFF"/>
                </a:solidFill>
              </a:defRPr>
            </a:lvl1pPr>
          </a:lstStyle>
          <a:p>
            <a:pPr>
              <a:lnSpc>
                <a:spcPct val="110000"/>
              </a:lnSpc>
            </a:pPr>
            <a:r>
              <a:rPr lang="de-DE" dirty="0">
                <a:solidFill>
                  <a:schemeClr val="bg2">
                    <a:lumMod val="50000"/>
                  </a:schemeClr>
                </a:solidFill>
                <a:latin typeface="Futura Medium" panose="020B0602020204020303" pitchFamily="34" charset="-79"/>
                <a:cs typeface="Futura Medium" panose="020B0602020204020303" pitchFamily="34" charset="-79"/>
              </a:rPr>
              <a:t>Help </a:t>
            </a:r>
            <a:r>
              <a:rPr lang="de-DE" dirty="0" err="1">
                <a:solidFill>
                  <a:schemeClr val="bg2">
                    <a:lumMod val="50000"/>
                  </a:schemeClr>
                </a:solidFill>
                <a:latin typeface="Futura Medium" panose="020B0602020204020303" pitchFamily="34" charset="-79"/>
                <a:cs typeface="Futura Medium" panose="020B0602020204020303" pitchFamily="34" charset="-79"/>
              </a:rPr>
              <a:t>us</a:t>
            </a:r>
            <a:r>
              <a:rPr lang="de-DE" dirty="0">
                <a:solidFill>
                  <a:schemeClr val="bg2">
                    <a:lumMod val="50000"/>
                  </a:schemeClr>
                </a:solidFill>
                <a:latin typeface="Futura Medium" panose="020B0602020204020303" pitchFamily="34" charset="-79"/>
                <a:cs typeface="Futura Medium" panose="020B0602020204020303" pitchFamily="34" charset="-79"/>
              </a:rPr>
              <a:t> </a:t>
            </a:r>
            <a:r>
              <a:rPr lang="de-DE" dirty="0" err="1">
                <a:solidFill>
                  <a:schemeClr val="bg2">
                    <a:lumMod val="50000"/>
                  </a:schemeClr>
                </a:solidFill>
                <a:latin typeface="Futura Medium" panose="020B0602020204020303" pitchFamily="34" charset="-79"/>
                <a:cs typeface="Futura Medium" panose="020B0602020204020303" pitchFamily="34" charset="-79"/>
              </a:rPr>
              <a:t>get</a:t>
            </a:r>
            <a:r>
              <a:rPr lang="de-DE" dirty="0">
                <a:solidFill>
                  <a:schemeClr val="bg2">
                    <a:lumMod val="50000"/>
                  </a:schemeClr>
                </a:solidFill>
                <a:latin typeface="Futura Medium" panose="020B0602020204020303" pitchFamily="34" charset="-79"/>
                <a:cs typeface="Futura Medium" panose="020B0602020204020303" pitchFamily="34" charset="-79"/>
              </a:rPr>
              <a:t> </a:t>
            </a:r>
            <a:r>
              <a:rPr lang="de-DE" dirty="0" err="1">
                <a:solidFill>
                  <a:schemeClr val="bg2">
                    <a:lumMod val="50000"/>
                  </a:schemeClr>
                </a:solidFill>
                <a:latin typeface="Futura Medium" panose="020B0602020204020303" pitchFamily="34" charset="-79"/>
                <a:cs typeface="Futura Medium" panose="020B0602020204020303" pitchFamily="34" charset="-79"/>
              </a:rPr>
              <a:t>more</a:t>
            </a:r>
            <a:r>
              <a:rPr lang="de-DE" dirty="0">
                <a:solidFill>
                  <a:schemeClr val="bg2">
                    <a:lumMod val="50000"/>
                  </a:schemeClr>
                </a:solidFill>
                <a:latin typeface="Futura Medium" panose="020B0602020204020303" pitchFamily="34" charset="-79"/>
                <a:cs typeface="Futura Medium" panose="020B0602020204020303" pitchFamily="34" charset="-79"/>
              </a:rPr>
              <a:t> </a:t>
            </a:r>
            <a:r>
              <a:rPr lang="de-DE" dirty="0" err="1">
                <a:solidFill>
                  <a:schemeClr val="bg2">
                    <a:lumMod val="50000"/>
                  </a:schemeClr>
                </a:solidFill>
                <a:latin typeface="Futura Medium" panose="020B0602020204020303" pitchFamily="34" charset="-79"/>
                <a:cs typeface="Futura Medium" panose="020B0602020204020303" pitchFamily="34" charset="-79"/>
              </a:rPr>
              <a:t>splicers</a:t>
            </a:r>
            <a:r>
              <a:rPr lang="de-DE" dirty="0">
                <a:solidFill>
                  <a:schemeClr val="bg2">
                    <a:lumMod val="50000"/>
                  </a:schemeClr>
                </a:solidFill>
                <a:latin typeface="Futura Medium" panose="020B0602020204020303" pitchFamily="34" charset="-79"/>
                <a:cs typeface="Futura Medium" panose="020B0602020204020303" pitchFamily="34" charset="-79"/>
              </a:rPr>
              <a:t>!</a:t>
            </a:r>
            <a:endParaRPr dirty="0">
              <a:solidFill>
                <a:schemeClr val="bg2">
                  <a:lumMod val="50000"/>
                </a:schemeClr>
              </a:solidFill>
              <a:latin typeface="Futura Medium" panose="020B0602020204020303" pitchFamily="34" charset="-79"/>
              <a:cs typeface="Futura Medium" panose="020B0602020204020303" pitchFamily="34" charset="-79"/>
            </a:endParaRPr>
          </a:p>
        </p:txBody>
      </p:sp>
      <p:pic>
        <p:nvPicPr>
          <p:cNvPr id="4" name="Picture 3">
            <a:extLst>
              <a:ext uri="{FF2B5EF4-FFF2-40B4-BE49-F238E27FC236}">
                <a16:creationId xmlns:a16="http://schemas.microsoft.com/office/drawing/2014/main" id="{777D6852-315B-FEDA-6CC5-9E0FF28AB8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6759" y="1117740"/>
            <a:ext cx="9843126" cy="11140070"/>
          </a:xfrm>
          <a:prstGeom prst="rect">
            <a:avLst/>
          </a:prstGeom>
        </p:spPr>
      </p:pic>
      <p:sp>
        <p:nvSpPr>
          <p:cNvPr id="6" name="TextBox 5">
            <a:extLst>
              <a:ext uri="{FF2B5EF4-FFF2-40B4-BE49-F238E27FC236}">
                <a16:creationId xmlns:a16="http://schemas.microsoft.com/office/drawing/2014/main" id="{E29799DC-3BDA-7A70-AA01-EFE04A4FA3CE}"/>
              </a:ext>
            </a:extLst>
          </p:cNvPr>
          <p:cNvSpPr txBox="1"/>
          <p:nvPr/>
        </p:nvSpPr>
        <p:spPr>
          <a:xfrm>
            <a:off x="1390675" y="11988012"/>
            <a:ext cx="19834412" cy="982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GB" sz="4400" b="1" i="0" u="sng" strike="noStrike" cap="none" spc="0" normalizeH="0" baseline="0" dirty="0">
                <a:ln>
                  <a:noFill/>
                </a:ln>
                <a:solidFill>
                  <a:srgbClr val="0070C0"/>
                </a:solidFill>
                <a:effectLst/>
                <a:uFillTx/>
                <a:latin typeface="Lato Regular"/>
                <a:ea typeface="Lato Regular"/>
                <a:cs typeface="Lato Regular"/>
                <a:sym typeface="Lato Regular"/>
              </a:rPr>
              <a:t>k</a:t>
            </a:r>
            <a:r>
              <a:rPr kumimoji="0" lang="en-NL" sz="4400" b="1" i="0" u="sng" strike="noStrike" cap="none" spc="0" normalizeH="0" baseline="0" dirty="0">
                <a:ln>
                  <a:noFill/>
                </a:ln>
                <a:solidFill>
                  <a:srgbClr val="0070C0"/>
                </a:solidFill>
                <a:effectLst/>
                <a:uFillTx/>
                <a:latin typeface="Lato Regular"/>
                <a:ea typeface="Lato Regular"/>
                <a:cs typeface="Lato Regular"/>
                <a:sym typeface="Lato Regular"/>
              </a:rPr>
              <a:t>eepukraineconnected.org &gt; Splicer Fundraising</a:t>
            </a:r>
            <a:endParaRPr kumimoji="0" lang="en-SI" sz="4400" b="1" i="0" u="sng" strike="noStrike" cap="none" spc="0" normalizeH="0" baseline="0" dirty="0">
              <a:ln>
                <a:noFill/>
              </a:ln>
              <a:solidFill>
                <a:srgbClr val="0070C0"/>
              </a:solidFill>
              <a:effectLst/>
              <a:uFillTx/>
              <a:latin typeface="Lato Regular"/>
              <a:ea typeface="Lato Regular"/>
              <a:cs typeface="Lato Regular"/>
              <a:sym typeface="Lato Regular"/>
            </a:endParaRPr>
          </a:p>
        </p:txBody>
      </p:sp>
      <p:pic>
        <p:nvPicPr>
          <p:cNvPr id="3" name="Picture 2" descr="Graphical user interface, application&#10;&#10;Description automatically generated">
            <a:extLst>
              <a:ext uri="{FF2B5EF4-FFF2-40B4-BE49-F238E27FC236}">
                <a16:creationId xmlns:a16="http://schemas.microsoft.com/office/drawing/2014/main" id="{25251851-6F63-5AEA-8D09-864CAB413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450" y="4374440"/>
            <a:ext cx="7710814" cy="7324500"/>
          </a:xfrm>
          <a:prstGeom prst="rect">
            <a:avLst/>
          </a:prstGeom>
        </p:spPr>
      </p:pic>
      <p:pic>
        <p:nvPicPr>
          <p:cNvPr id="7" name="Graphic 6" descr="Link with solid fill">
            <a:extLst>
              <a:ext uri="{FF2B5EF4-FFF2-40B4-BE49-F238E27FC236}">
                <a16:creationId xmlns:a16="http://schemas.microsoft.com/office/drawing/2014/main" id="{30A1CCA2-792C-7C1C-A626-56B04269FC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996" y="12191266"/>
            <a:ext cx="651462" cy="651462"/>
          </a:xfrm>
          <a:prstGeom prst="rect">
            <a:avLst/>
          </a:prstGeom>
        </p:spPr>
      </p:pic>
    </p:spTree>
    <p:extLst>
      <p:ext uri="{BB962C8B-B14F-4D97-AF65-F5344CB8AC3E}">
        <p14:creationId xmlns:p14="http://schemas.microsoft.com/office/powerpoint/2010/main" val="212602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14FA22-E44C-9747-96FD-E83A7256AFED}"/>
              </a:ext>
            </a:extLst>
          </p:cNvPr>
          <p:cNvSpPr>
            <a:spLocks noGrp="1"/>
          </p:cNvSpPr>
          <p:nvPr>
            <p:ph type="title"/>
          </p:nvPr>
        </p:nvSpPr>
        <p:spPr/>
        <p:txBody>
          <a:bodyPr/>
          <a:lstStyle/>
          <a:p>
            <a:endParaRPr lang="en-NL" dirty="0"/>
          </a:p>
        </p:txBody>
      </p:sp>
      <p:sp>
        <p:nvSpPr>
          <p:cNvPr id="5" name="Title 6">
            <a:extLst>
              <a:ext uri="{FF2B5EF4-FFF2-40B4-BE49-F238E27FC236}">
                <a16:creationId xmlns:a16="http://schemas.microsoft.com/office/drawing/2014/main" id="{D1FA1306-D74C-2C48-8B46-10766B6E8E99}"/>
              </a:ext>
            </a:extLst>
          </p:cNvPr>
          <p:cNvSpPr txBox="1">
            <a:spLocks/>
          </p:cNvSpPr>
          <p:nvPr/>
        </p:nvSpPr>
        <p:spPr>
          <a:xfrm>
            <a:off x="506821" y="100144"/>
            <a:ext cx="23028069" cy="13615856"/>
          </a:xfrm>
        </p:spPr>
        <p:txBody>
          <a:bodyPr anchor="ct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lnSpc>
                <a:spcPts val="7240"/>
              </a:lnSpc>
            </a:pPr>
            <a:r>
              <a:rPr lang="en-US" sz="5600" b="1" dirty="0">
                <a:solidFill>
                  <a:srgbClr val="FFFFFF"/>
                </a:solidFill>
                <a:latin typeface="FUTURA MEDIUM" panose="020B0602020204020303" pitchFamily="34" charset="-79"/>
                <a:cs typeface="FUTURA MEDIUM" panose="020B0602020204020303" pitchFamily="34" charset="-79"/>
              </a:rPr>
              <a:t>Thank you!</a:t>
            </a:r>
          </a:p>
          <a:p>
            <a:pPr hangingPunct="1">
              <a:lnSpc>
                <a:spcPts val="7240"/>
              </a:lnSpc>
            </a:pPr>
            <a:endParaRPr lang="en-US" sz="5600" b="1" dirty="0">
              <a:solidFill>
                <a:srgbClr val="FFFFFF"/>
              </a:solidFill>
              <a:latin typeface="FUTURA MEDIUM" panose="020B0602020204020303" pitchFamily="34" charset="-79"/>
              <a:cs typeface="FUTURA MEDIUM" panose="020B0602020204020303" pitchFamily="34" charset="-79"/>
            </a:endParaRPr>
          </a:p>
          <a:p>
            <a:pPr hangingPunct="1">
              <a:lnSpc>
                <a:spcPts val="7240"/>
              </a:lnSpc>
            </a:pPr>
            <a:endParaRPr lang="en-US" sz="5600" b="1" dirty="0">
              <a:solidFill>
                <a:srgbClr val="FFFFFF"/>
              </a:solidFill>
              <a:latin typeface="FUTURA MEDIUM" panose="020B0602020204020303" pitchFamily="34" charset="-79"/>
              <a:cs typeface="FUTURA MEDIUM" panose="020B0602020204020303" pitchFamily="34" charset="-79"/>
            </a:endParaRPr>
          </a:p>
          <a:p>
            <a:pPr hangingPunct="1">
              <a:lnSpc>
                <a:spcPts val="7240"/>
              </a:lnSpc>
            </a:pPr>
            <a:r>
              <a:rPr lang="en-US" sz="5600" b="1" dirty="0">
                <a:solidFill>
                  <a:srgbClr val="FFFFFF"/>
                </a:solidFill>
                <a:latin typeface="FUTURA MEDIUM" panose="020B0602020204020303" pitchFamily="34" charset="-79"/>
                <a:cs typeface="FUTURA MEDIUM" panose="020B0602020204020303" pitchFamily="34" charset="-79"/>
              </a:rPr>
              <a:t>Mail us: </a:t>
            </a:r>
            <a:r>
              <a:rPr lang="en-US" sz="5600" b="1" dirty="0" err="1">
                <a:solidFill>
                  <a:srgbClr val="FFFFFF"/>
                </a:solidFill>
                <a:latin typeface="FUTURA MEDIUM" panose="020B0602020204020303" pitchFamily="34" charset="-79"/>
                <a:cs typeface="FUTURA MEDIUM" panose="020B0602020204020303" pitchFamily="34" charset="-79"/>
              </a:rPr>
              <a:t>ukraine@nogalliance.org</a:t>
            </a:r>
            <a:endParaRPr lang="en-US" sz="5600" b="1" dirty="0">
              <a:solidFill>
                <a:srgbClr val="FFFFFF"/>
              </a:solidFill>
              <a:latin typeface="FUTURA MEDIUM" panose="020B0602020204020303" pitchFamily="34" charset="-79"/>
              <a:cs typeface="FUTURA MEDIUM" panose="020B0602020204020303" pitchFamily="34" charset="-79"/>
            </a:endParaRPr>
          </a:p>
        </p:txBody>
      </p:sp>
      <p:sp>
        <p:nvSpPr>
          <p:cNvPr id="4" name="TextBox 3">
            <a:extLst>
              <a:ext uri="{FF2B5EF4-FFF2-40B4-BE49-F238E27FC236}">
                <a16:creationId xmlns:a16="http://schemas.microsoft.com/office/drawing/2014/main" id="{964E147E-19C4-8B11-304C-790DD6168519}"/>
              </a:ext>
            </a:extLst>
          </p:cNvPr>
          <p:cNvSpPr txBox="1"/>
          <p:nvPr/>
        </p:nvSpPr>
        <p:spPr>
          <a:xfrm>
            <a:off x="13916025" y="6323706"/>
            <a:ext cx="102657" cy="1182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30000"/>
              </a:lnSpc>
              <a:spcBef>
                <a:spcPts val="0"/>
              </a:spcBef>
              <a:spcAft>
                <a:spcPts val="0"/>
              </a:spcAft>
              <a:buClrTx/>
              <a:buSzTx/>
              <a:buFontTx/>
              <a:buNone/>
              <a:tabLst/>
            </a:pPr>
            <a:endParaRPr kumimoji="0" lang="en-NL" sz="2700" b="0" i="0" u="none" strike="noStrike" cap="none" spc="0" normalizeH="0" baseline="0" dirty="0">
              <a:ln>
                <a:noFill/>
              </a:ln>
              <a:solidFill>
                <a:srgbClr val="8EA5BA"/>
              </a:solidFill>
              <a:effectLst/>
              <a:uFillTx/>
              <a:latin typeface="Lato Regular"/>
              <a:ea typeface="Lato Regular"/>
              <a:cs typeface="Lato Regular"/>
              <a:sym typeface="Lato Regular"/>
            </a:endParaRPr>
          </a:p>
          <a:p>
            <a:pPr marL="0" marR="0" indent="0" algn="l" defTabSz="825500" rtl="0" fontAlgn="auto" latinLnBrk="0" hangingPunct="0">
              <a:lnSpc>
                <a:spcPct val="130000"/>
              </a:lnSpc>
              <a:spcBef>
                <a:spcPts val="0"/>
              </a:spcBef>
              <a:spcAft>
                <a:spcPts val="0"/>
              </a:spcAft>
              <a:buClrTx/>
              <a:buSzTx/>
              <a:buFontTx/>
              <a:buNone/>
              <a:tabLst/>
            </a:pPr>
            <a:endParaRPr kumimoji="0" lang="en-NL" sz="2700" b="0" i="0" u="none" strike="noStrike" cap="none" spc="0" normalizeH="0" baseline="0" dirty="0">
              <a:ln>
                <a:noFill/>
              </a:ln>
              <a:solidFill>
                <a:srgbClr val="8EA5BA"/>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378332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ed posuere consectetur est at lobortis. Aenean eu leo quam. Pellentesque ornare sem lacinia quam venenatis vestibulum. Cras justo odio, dapibus ac facilisis in, egestas eget quam. Cum sociis natoque penatibus et magnis"/>
          <p:cNvSpPr txBox="1"/>
          <p:nvPr/>
        </p:nvSpPr>
        <p:spPr>
          <a:xfrm>
            <a:off x="14720344" y="4538132"/>
            <a:ext cx="8854031" cy="80139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When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Russia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invaded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Ukraine,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our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chair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René Fichtmüller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didn’t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want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stand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idly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by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He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first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got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together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with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his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friend Patrick, and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helped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organise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two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truck’s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worth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of</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relief</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which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dropped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off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Ukrainian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border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in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second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week</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of</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March 2022. </a:t>
            </a:r>
            <a:b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br>
            <a:b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b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However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of</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course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this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was not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enough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a:t>
            </a:r>
            <a:endParaRPr sz="4000" dirty="0">
              <a:solidFill>
                <a:srgbClr val="FFFFFF"/>
              </a:solidFill>
              <a:latin typeface="Lato" panose="020F0502020204030203" pitchFamily="34" charset="77"/>
              <a:ea typeface="Lato" panose="020F0502020204030203" pitchFamily="34" charset="0"/>
              <a:cs typeface="Futura Medium" panose="020B0602020204020303" pitchFamily="34" charset="-79"/>
            </a:endParaRPr>
          </a:p>
        </p:txBody>
      </p:sp>
      <p:sp>
        <p:nvSpPr>
          <p:cNvPr id="55" name="Line"/>
          <p:cNvSpPr/>
          <p:nvPr/>
        </p:nvSpPr>
        <p:spPr>
          <a:xfrm>
            <a:off x="14660585" y="5864735"/>
            <a:ext cx="7545799" cy="0"/>
          </a:xfrm>
          <a:prstGeom prst="line">
            <a:avLst/>
          </a:prstGeom>
          <a:ln w="12700">
            <a:solidFill>
              <a:srgbClr val="FFFFFF">
                <a:alpha val="24148"/>
              </a:srgbClr>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sp>
        <p:nvSpPr>
          <p:cNvPr id="56" name="Shape"/>
          <p:cNvSpPr/>
          <p:nvPr/>
        </p:nvSpPr>
        <p:spPr>
          <a:xfrm>
            <a:off x="14317685" y="2674538"/>
            <a:ext cx="1147334" cy="952501"/>
          </a:xfrm>
          <a:custGeom>
            <a:avLst/>
            <a:gdLst/>
            <a:ahLst/>
            <a:cxnLst>
              <a:cxn ang="0">
                <a:pos x="wd2" y="hd2"/>
              </a:cxn>
              <a:cxn ang="5400000">
                <a:pos x="wd2" y="hd2"/>
              </a:cxn>
              <a:cxn ang="10800000">
                <a:pos x="wd2" y="hd2"/>
              </a:cxn>
              <a:cxn ang="16200000">
                <a:pos x="wd2" y="hd2"/>
              </a:cxn>
            </a:cxnLst>
            <a:rect l="0" t="0" r="r" b="b"/>
            <a:pathLst>
              <a:path w="21600" h="21600" extrusionOk="0">
                <a:moveTo>
                  <a:pt x="19870" y="10877"/>
                </a:moveTo>
                <a:lnTo>
                  <a:pt x="10673" y="20503"/>
                </a:lnTo>
                <a:lnTo>
                  <a:pt x="1566" y="17163"/>
                </a:lnTo>
                <a:lnTo>
                  <a:pt x="5075" y="13095"/>
                </a:lnTo>
                <a:lnTo>
                  <a:pt x="10336" y="15023"/>
                </a:lnTo>
                <a:lnTo>
                  <a:pt x="10867" y="15218"/>
                </a:lnTo>
                <a:lnTo>
                  <a:pt x="11109" y="14965"/>
                </a:lnTo>
                <a:lnTo>
                  <a:pt x="11207" y="14862"/>
                </a:lnTo>
                <a:lnTo>
                  <a:pt x="16065" y="9778"/>
                </a:lnTo>
                <a:cubicBezTo>
                  <a:pt x="16065" y="9778"/>
                  <a:pt x="19870" y="10877"/>
                  <a:pt x="19870" y="10877"/>
                </a:cubicBezTo>
                <a:close/>
                <a:moveTo>
                  <a:pt x="1646" y="10811"/>
                </a:moveTo>
                <a:lnTo>
                  <a:pt x="10927" y="1098"/>
                </a:lnTo>
                <a:lnTo>
                  <a:pt x="19954" y="4407"/>
                </a:lnTo>
                <a:lnTo>
                  <a:pt x="10673" y="14120"/>
                </a:lnTo>
                <a:lnTo>
                  <a:pt x="10585" y="14088"/>
                </a:lnTo>
                <a:cubicBezTo>
                  <a:pt x="10585" y="14088"/>
                  <a:pt x="1646" y="10811"/>
                  <a:pt x="1646" y="10811"/>
                </a:cubicBezTo>
                <a:close/>
                <a:moveTo>
                  <a:pt x="21600" y="3985"/>
                </a:moveTo>
                <a:lnTo>
                  <a:pt x="10733" y="0"/>
                </a:lnTo>
                <a:lnTo>
                  <a:pt x="0" y="11233"/>
                </a:lnTo>
                <a:lnTo>
                  <a:pt x="4183" y="12767"/>
                </a:lnTo>
                <a:lnTo>
                  <a:pt x="0" y="17616"/>
                </a:lnTo>
                <a:lnTo>
                  <a:pt x="10867" y="21600"/>
                </a:lnTo>
                <a:lnTo>
                  <a:pt x="21600" y="10367"/>
                </a:lnTo>
                <a:lnTo>
                  <a:pt x="16821" y="8987"/>
                </a:lnTo>
                <a:cubicBezTo>
                  <a:pt x="16821" y="8987"/>
                  <a:pt x="21600" y="3985"/>
                  <a:pt x="21600" y="3985"/>
                </a:cubicBezTo>
                <a:close/>
              </a:path>
            </a:pathLst>
          </a:custGeom>
          <a:solidFill>
            <a:srgbClr val="FFFFFF"/>
          </a:soli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p>
        </p:txBody>
      </p:sp>
      <p:pic>
        <p:nvPicPr>
          <p:cNvPr id="8" name="Bildplatzhalter 7" descr="Ein Bild, das Text, draußen, Person, Himmel enthält.&#10;&#10;Automatisch generierte Beschreibung">
            <a:extLst>
              <a:ext uri="{FF2B5EF4-FFF2-40B4-BE49-F238E27FC236}">
                <a16:creationId xmlns:a16="http://schemas.microsoft.com/office/drawing/2014/main" id="{A8B76A0F-6988-6940-9ECF-9BE517FBAE6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0" y="0"/>
            <a:ext cx="13715992" cy="13716000"/>
          </a:xfrm>
        </p:spPr>
      </p:pic>
      <p:sp>
        <p:nvSpPr>
          <p:cNvPr id="7" name="Our story">
            <a:extLst>
              <a:ext uri="{FF2B5EF4-FFF2-40B4-BE49-F238E27FC236}">
                <a16:creationId xmlns:a16="http://schemas.microsoft.com/office/drawing/2014/main" id="{06AD4F6B-ACDF-E08C-B338-77AC5C783DFF}"/>
              </a:ext>
            </a:extLst>
          </p:cNvPr>
          <p:cNvSpPr txBox="1"/>
          <p:nvPr/>
        </p:nvSpPr>
        <p:spPr>
          <a:xfrm>
            <a:off x="16221108" y="2595099"/>
            <a:ext cx="5370060" cy="105060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lnSpc>
                <a:spcPct val="120000"/>
              </a:lnSpc>
              <a:defRPr sz="5600">
                <a:solidFill>
                  <a:srgbClr val="FFFFFF"/>
                </a:solidFill>
              </a:defRPr>
            </a:lvl1pPr>
          </a:lstStyle>
          <a:p>
            <a:r>
              <a:rPr lang="de-DE" dirty="0">
                <a:latin typeface="Futura Medium" panose="020B0602020204020303" pitchFamily="34" charset="-79"/>
                <a:cs typeface="Futura Medium" panose="020B0602020204020303" pitchFamily="34" charset="-79"/>
              </a:rPr>
              <a:t>The </a:t>
            </a:r>
            <a:r>
              <a:rPr lang="de-DE" dirty="0" err="1">
                <a:latin typeface="Futura Medium" panose="020B0602020204020303" pitchFamily="34" charset="-79"/>
                <a:cs typeface="Futura Medium" panose="020B0602020204020303" pitchFamily="34" charset="-79"/>
              </a:rPr>
              <a:t>beginning</a:t>
            </a:r>
            <a:r>
              <a:rPr lang="de-DE" dirty="0">
                <a:latin typeface="Futura Medium" panose="020B0602020204020303" pitchFamily="34" charset="-79"/>
                <a:cs typeface="Futura Medium" panose="020B0602020204020303" pitchFamily="34" charset="-79"/>
              </a:rPr>
              <a:t>…</a:t>
            </a:r>
            <a:endParaRPr dirty="0">
              <a:latin typeface="Futura Medium" panose="020B0602020204020303" pitchFamily="34" charset="-79"/>
              <a:cs typeface="Futura Medium" panose="020B0602020204020303" pitchFamily="34" charset="-79"/>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ur Vision &amp; Mission"/>
          <p:cNvSpPr txBox="1"/>
          <p:nvPr/>
        </p:nvSpPr>
        <p:spPr>
          <a:xfrm>
            <a:off x="2691725" y="1331141"/>
            <a:ext cx="6160341" cy="11114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5600">
                <a:solidFill>
                  <a:srgbClr val="FFFFFF"/>
                </a:solidFill>
              </a:defRPr>
            </a:lvl1pPr>
          </a:lstStyle>
          <a:p>
            <a:r>
              <a:rPr lang="de-DE" dirty="0">
                <a:latin typeface="Futura Medium" panose="020B0602020204020303" pitchFamily="34" charset="-79"/>
                <a:cs typeface="Futura Medium" panose="020B0602020204020303" pitchFamily="34" charset="-79"/>
              </a:rPr>
              <a:t>The </a:t>
            </a:r>
            <a:r>
              <a:rPr lang="de-DE" dirty="0" err="1">
                <a:latin typeface="Futura Medium" panose="020B0602020204020303" pitchFamily="34" charset="-79"/>
                <a:cs typeface="Futura Medium" panose="020B0602020204020303" pitchFamily="34" charset="-79"/>
              </a:rPr>
              <a:t>first</a:t>
            </a:r>
            <a:r>
              <a:rPr lang="de-DE" dirty="0">
                <a:latin typeface="Futura Medium" panose="020B0602020204020303" pitchFamily="34" charset="-79"/>
                <a:cs typeface="Futura Medium" panose="020B0602020204020303" pitchFamily="34" charset="-79"/>
              </a:rPr>
              <a:t> </a:t>
            </a:r>
            <a:r>
              <a:rPr lang="de-DE" dirty="0" err="1">
                <a:latin typeface="Futura Medium" panose="020B0602020204020303" pitchFamily="34" charset="-79"/>
                <a:cs typeface="Futura Medium" panose="020B0602020204020303" pitchFamily="34" charset="-79"/>
              </a:rPr>
              <a:t>challenge</a:t>
            </a:r>
            <a:r>
              <a:rPr lang="de-DE" dirty="0">
                <a:latin typeface="Lato" panose="020F0502020204030203" pitchFamily="34" charset="77"/>
                <a:cs typeface="Futura" panose="020B0602020204020303" pitchFamily="34" charset="-79"/>
              </a:rPr>
              <a:t>:</a:t>
            </a:r>
            <a:endParaRPr dirty="0">
              <a:latin typeface="Lato" panose="020F0502020204030203" pitchFamily="34" charset="77"/>
              <a:cs typeface="Futura" panose="020B0602020204020303" pitchFamily="34" charset="-79"/>
            </a:endParaRPr>
          </a:p>
        </p:txBody>
      </p:sp>
      <p:sp>
        <p:nvSpPr>
          <p:cNvPr id="66" name="Effective Presentation Template with Techy Look &amp; Feel.…"/>
          <p:cNvSpPr txBox="1"/>
          <p:nvPr/>
        </p:nvSpPr>
        <p:spPr>
          <a:xfrm>
            <a:off x="942975" y="3039615"/>
            <a:ext cx="12818044" cy="801398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514350" indent="-514350">
              <a:buAutoNum type="arabicPeriod"/>
            </a:pP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Drive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from</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Berlin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Ukraine. </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(11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hrs</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 + 2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hrs</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sleep</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a:t>
            </a:r>
          </a:p>
          <a:p>
            <a:pPr marL="514350" indent="-514350">
              <a:buAutoNum type="arabicPeriod"/>
            </a:pP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Meet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strangers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in a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country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where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war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is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raging</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and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unload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all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humanitarian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goods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from</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truck</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truck</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and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drive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back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as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fast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as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possible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(2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hrs</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a:t>
            </a:r>
          </a:p>
          <a:p>
            <a:pPr marL="514350" indent="-514350">
              <a:buAutoNum type="arabicPeriod"/>
            </a:pP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very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quickly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through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local</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contacts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through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gates</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that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suddenly</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opened</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back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Polish</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side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of</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the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border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(3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hrs</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sleep</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a:t>
            </a:r>
          </a:p>
          <a:p>
            <a:pPr marL="514350" indent="-514350">
              <a:buAutoNum type="arabicPeriod"/>
            </a:pP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Driving</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back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home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to</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Berlin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again</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(13 </a:t>
            </a:r>
            <a:r>
              <a:rPr lang="de-DE" sz="4000" b="1" i="1" dirty="0" err="1">
                <a:solidFill>
                  <a:srgbClr val="FF0000"/>
                </a:solidFill>
                <a:latin typeface="Lato" panose="020F0502020204030203" pitchFamily="34" charset="77"/>
                <a:ea typeface="Lato" panose="020F0502020204030203" pitchFamily="34" charset="0"/>
                <a:cs typeface="FUTURA MEDIUM" panose="020B0602020204020303" pitchFamily="34" charset="-79"/>
              </a:rPr>
              <a:t>hrs</a:t>
            </a:r>
            <a:r>
              <a:rPr lang="de-DE" sz="4000" b="1" i="1" dirty="0">
                <a:solidFill>
                  <a:srgbClr val="FF0000"/>
                </a:solidFill>
                <a:latin typeface="Lato" panose="020F0502020204030203" pitchFamily="34" charset="77"/>
                <a:ea typeface="Lato" panose="020F0502020204030203" pitchFamily="34" charset="0"/>
                <a:cs typeface="FUTURA MEDIUM" panose="020B0602020204020303" pitchFamily="34" charset="-79"/>
              </a:rPr>
              <a:t>)</a:t>
            </a:r>
          </a:p>
          <a:p>
            <a:pPr marL="514350" indent="-514350">
              <a:buAutoNum type="arabicPeriod"/>
            </a:pP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Done</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a:t>
            </a:r>
          </a:p>
          <a:p>
            <a:pPr marL="514350" indent="-514350">
              <a:buAutoNum type="arabicPeriod"/>
            </a:pP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Or</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 was </a:t>
            </a:r>
            <a:r>
              <a:rPr lang="de-DE" sz="4000" dirty="0" err="1">
                <a:solidFill>
                  <a:srgbClr val="FFFFFF"/>
                </a:solidFill>
                <a:latin typeface="Lato" panose="020F0502020204030203" pitchFamily="34" charset="77"/>
                <a:ea typeface="Lato" panose="020F0502020204030203" pitchFamily="34" charset="0"/>
                <a:cs typeface="Futura Medium" panose="020B0602020204020303" pitchFamily="34" charset="-79"/>
              </a:rPr>
              <a:t>it</a:t>
            </a:r>
            <a:r>
              <a:rPr lang="de-DE" sz="4000" dirty="0">
                <a:solidFill>
                  <a:srgbClr val="FFFFFF"/>
                </a:solidFill>
                <a:latin typeface="Lato" panose="020F0502020204030203" pitchFamily="34" charset="77"/>
                <a:ea typeface="Lato" panose="020F0502020204030203" pitchFamily="34" charset="0"/>
                <a:cs typeface="Futura Medium" panose="020B0602020204020303" pitchFamily="34" charset="-79"/>
              </a:rPr>
              <a:t>…</a:t>
            </a:r>
          </a:p>
        </p:txBody>
      </p:sp>
      <p:sp>
        <p:nvSpPr>
          <p:cNvPr id="68" name="Line"/>
          <p:cNvSpPr/>
          <p:nvPr/>
        </p:nvSpPr>
        <p:spPr>
          <a:xfrm>
            <a:off x="1134501" y="2789775"/>
            <a:ext cx="12626518" cy="0"/>
          </a:xfrm>
          <a:prstGeom prst="line">
            <a:avLst/>
          </a:prstGeom>
          <a:ln w="12700">
            <a:solidFill>
              <a:srgbClr val="949EDA"/>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sp>
        <p:nvSpPr>
          <p:cNvPr id="16" name="Rectangle"/>
          <p:cNvSpPr/>
          <p:nvPr/>
        </p:nvSpPr>
        <p:spPr>
          <a:xfrm>
            <a:off x="16503899" y="-10177"/>
            <a:ext cx="7880101" cy="13736355"/>
          </a:xfrm>
          <a:prstGeom prst="rect">
            <a:avLst/>
          </a:prstGeom>
          <a:gradFill>
            <a:gsLst>
              <a:gs pos="0">
                <a:srgbClr val="6AB2F2"/>
              </a:gs>
              <a:gs pos="100000">
                <a:srgbClr val="2D2E3B"/>
              </a:gs>
            </a:gsLst>
            <a:lin ang="2509508"/>
          </a:gra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p>
        </p:txBody>
      </p:sp>
      <p:pic>
        <p:nvPicPr>
          <p:cNvPr id="9" name="Bildplatzhalter 8" descr="Ein Bild, das Text enthält.&#10;&#10;Automatisch generierte Beschreibung">
            <a:extLst>
              <a:ext uri="{FF2B5EF4-FFF2-40B4-BE49-F238E27FC236}">
                <a16:creationId xmlns:a16="http://schemas.microsoft.com/office/drawing/2014/main" id="{AD34A5C1-48C1-5347-A40B-9CDF666A703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5400000">
            <a:off x="11451626" y="576032"/>
            <a:ext cx="16690773" cy="9589164"/>
          </a:xfrm>
          <a:solidFill>
            <a:schemeClr val="tx2">
              <a:lumMod val="50000"/>
              <a:alpha val="51000"/>
            </a:schemeClr>
          </a:solidFill>
        </p:spPr>
      </p:pic>
      <p:pic>
        <p:nvPicPr>
          <p:cNvPr id="3" name="Graphic 2" descr="Truck outline">
            <a:extLst>
              <a:ext uri="{FF2B5EF4-FFF2-40B4-BE49-F238E27FC236}">
                <a16:creationId xmlns:a16="http://schemas.microsoft.com/office/drawing/2014/main" id="{70E47E6D-968C-7745-B1F8-EFC96FCF7A3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4501" y="1359225"/>
            <a:ext cx="1207934" cy="1207934"/>
          </a:xfrm>
          <a:prstGeom prst="rect">
            <a:avLst/>
          </a:prstGeom>
        </p:spPr>
      </p:pic>
      <p:pic>
        <p:nvPicPr>
          <p:cNvPr id="11" name="Bildplatzhalter 10" descr="Ein Bild, das Text enthält.&#10;&#10;Automatisch generierte Beschreibung">
            <a:extLst>
              <a:ext uri="{FF2B5EF4-FFF2-40B4-BE49-F238E27FC236}">
                <a16:creationId xmlns:a16="http://schemas.microsoft.com/office/drawing/2014/main" id="{ECC6C764-C98F-0A41-9D9D-EF65847DB765}"/>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a:ext>
            </a:extLst>
          </a:blip>
          <a:srcRect l="-506" t="-242" r="-1"/>
          <a:stretch/>
        </p:blipFill>
        <p:spPr>
          <a:xfrm rot="20786944">
            <a:off x="10164819" y="9788820"/>
            <a:ext cx="3820517" cy="2727479"/>
          </a:xfrm>
          <a:prstGeom prst="foldedCorner">
            <a:avLst/>
          </a:prstGeom>
          <a:solidFill>
            <a:schemeClr val="tx2">
              <a:lumMod val="50000"/>
            </a:schemeClr>
          </a:solidFill>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uis mollis, est non commodo luctus, nisi erat porttitor ligula, eget lacinia odio sem nec elit. Vivamus sagittis lacus vel augue laoreet rutrum faucibus dolor auctor. Nulla vitae elit libero, a…"/>
          <p:cNvSpPr txBox="1"/>
          <p:nvPr/>
        </p:nvSpPr>
        <p:spPr>
          <a:xfrm>
            <a:off x="1297171" y="4583863"/>
            <a:ext cx="9884004" cy="76620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a:solidFill>
                  <a:srgbClr val="FFFFFF"/>
                </a:solidFill>
                <a:latin typeface="Lato" panose="020F0502020204030203" pitchFamily="34" charset="77"/>
                <a:cs typeface="Futura Medium" panose="020B0602020204020303" pitchFamily="34" charset="-79"/>
              </a:rPr>
              <a:t>Rene </a:t>
            </a:r>
            <a:r>
              <a:rPr lang="de-DE" sz="4000" dirty="0" err="1">
                <a:solidFill>
                  <a:srgbClr val="FFFFFF"/>
                </a:solidFill>
                <a:latin typeface="Lato" panose="020F0502020204030203" pitchFamily="34" charset="77"/>
                <a:cs typeface="Futura Medium" panose="020B0602020204020303" pitchFamily="34" charset="-79"/>
              </a:rPr>
              <a:t>shared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his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thoughts</a:t>
            </a:r>
            <a:r>
              <a:rPr lang="de-DE" sz="4000" dirty="0">
                <a:solidFill>
                  <a:srgbClr val="FFFFFF"/>
                </a:solidFill>
                <a:latin typeface="Lato" panose="020F0502020204030203" pitchFamily="34" charset="77"/>
                <a:cs typeface="Futura Medium" panose="020B0602020204020303" pitchFamily="34" charset="-79"/>
              </a:rPr>
              <a:t> on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next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steps</a:t>
            </a:r>
            <a:r>
              <a:rPr lang="de-DE" sz="4000" dirty="0">
                <a:solidFill>
                  <a:srgbClr val="FFFFFF"/>
                </a:solidFill>
                <a:latin typeface="Lato" panose="020F0502020204030203" pitchFamily="34" charset="77"/>
                <a:cs typeface="Futura Medium" panose="020B0602020204020303" pitchFamily="34" charset="-79"/>
              </a:rPr>
              <a:t>, and </a:t>
            </a: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all </a:t>
            </a:r>
            <a:r>
              <a:rPr lang="de-DE" sz="4000" dirty="0" err="1">
                <a:solidFill>
                  <a:srgbClr val="FFFFFF"/>
                </a:solidFill>
                <a:latin typeface="Lato" panose="020F0502020204030203" pitchFamily="34" charset="77"/>
                <a:cs typeface="Futura Medium" panose="020B0602020204020303" pitchFamily="34" charset="-79"/>
              </a:rPr>
              <a:t>agreed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that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it</a:t>
            </a:r>
            <a:r>
              <a:rPr lang="de-DE" sz="4000" dirty="0">
                <a:solidFill>
                  <a:srgbClr val="FFFFFF"/>
                </a:solidFill>
                <a:latin typeface="Lato" panose="020F0502020204030203" pitchFamily="34" charset="77"/>
                <a:cs typeface="Futura Medium" panose="020B0602020204020303" pitchFamily="34" charset="-79"/>
              </a:rPr>
              <a:t> was time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do </a:t>
            </a:r>
            <a:r>
              <a:rPr lang="de-DE" sz="4000" dirty="0" err="1">
                <a:solidFill>
                  <a:srgbClr val="FFFFFF"/>
                </a:solidFill>
                <a:latin typeface="Lato" panose="020F0502020204030203" pitchFamily="34" charset="77"/>
                <a:cs typeface="Futura Medium" panose="020B0602020204020303" pitchFamily="34" charset="-79"/>
              </a:rPr>
              <a:t>exactly</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what</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Global NOG Alliance was </a:t>
            </a:r>
            <a:r>
              <a:rPr lang="de-DE" sz="4000" dirty="0" err="1">
                <a:solidFill>
                  <a:srgbClr val="FFFFFF"/>
                </a:solidFill>
                <a:latin typeface="Lato" panose="020F0502020204030203" pitchFamily="34" charset="77"/>
                <a:cs typeface="Futura Medium" panose="020B0602020204020303" pitchFamily="34" charset="-79"/>
              </a:rPr>
              <a:t>founded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do. Help Network Operators.</a:t>
            </a:r>
            <a:br>
              <a:rPr lang="de-DE" sz="4000" dirty="0">
                <a:solidFill>
                  <a:srgbClr val="FFFFFF"/>
                </a:solidFill>
                <a:latin typeface="Lato" panose="020F0502020204030203" pitchFamily="34" charset="77"/>
                <a:cs typeface="Futura Medium" panose="020B0602020204020303" pitchFamily="34" charset="-79"/>
              </a:rPr>
            </a:br>
            <a:br>
              <a:rPr lang="de-DE" sz="4000" dirty="0">
                <a:solidFill>
                  <a:srgbClr val="FFFFFF"/>
                </a:solidFill>
                <a:latin typeface="Lato" panose="020F0502020204030203" pitchFamily="34" charset="77"/>
                <a:cs typeface="Futura Medium" panose="020B0602020204020303" pitchFamily="34" charset="-79"/>
              </a:rPr>
            </a:b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called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this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task</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force</a:t>
            </a:r>
            <a:r>
              <a:rPr lang="de-DE" sz="4000" dirty="0">
                <a:solidFill>
                  <a:srgbClr val="FFFFFF"/>
                </a:solidFill>
                <a:latin typeface="Lato" panose="020F0502020204030203" pitchFamily="34" charset="77"/>
                <a:cs typeface="Futura Medium" panose="020B0602020204020303" pitchFamily="34" charset="-79"/>
              </a:rPr>
              <a:t>:</a:t>
            </a:r>
          </a:p>
          <a:p>
            <a:br>
              <a:rPr lang="de-DE" sz="2800" dirty="0">
                <a:solidFill>
                  <a:srgbClr val="FFFFFF"/>
                </a:solidFill>
                <a:latin typeface="Lato" panose="020F0502020204030203" pitchFamily="34" charset="77"/>
                <a:cs typeface="Futura Medium" panose="020B0602020204020303" pitchFamily="34" charset="-79"/>
              </a:rPr>
            </a:br>
            <a:r>
              <a:rPr lang="de-DE" sz="5400" dirty="0">
                <a:solidFill>
                  <a:srgbClr val="FFFFFF"/>
                </a:solidFill>
                <a:latin typeface="Futura Medium" panose="020B0602020204020303" pitchFamily="34" charset="-79"/>
                <a:cs typeface="Futura Medium" panose="020B0602020204020303" pitchFamily="34" charset="-79"/>
              </a:rPr>
              <a:t>K</a:t>
            </a:r>
            <a:r>
              <a:rPr lang="de-DE" sz="5400" b="1" dirty="0">
                <a:solidFill>
                  <a:srgbClr val="FFFFFF"/>
                </a:solidFill>
                <a:latin typeface="FUTURA MEDIUM" panose="020B0602020204020303" pitchFamily="34" charset="-79"/>
                <a:cs typeface="FUTURA MEDIUM" panose="020B0602020204020303" pitchFamily="34" charset="-79"/>
              </a:rPr>
              <a:t>eep Ukraine </a:t>
            </a:r>
            <a:r>
              <a:rPr lang="de-DE" sz="5400" b="1" dirty="0" err="1">
                <a:solidFill>
                  <a:srgbClr val="FFFFFF"/>
                </a:solidFill>
                <a:latin typeface="FUTURA MEDIUM" panose="020B0602020204020303" pitchFamily="34" charset="-79"/>
                <a:cs typeface="FUTURA MEDIUM" panose="020B0602020204020303" pitchFamily="34" charset="-79"/>
              </a:rPr>
              <a:t>Connected</a:t>
            </a:r>
            <a:br>
              <a:rPr lang="de-DE" sz="5400" dirty="0">
                <a:solidFill>
                  <a:srgbClr val="FFFFFF"/>
                </a:solidFill>
                <a:latin typeface="Lato" panose="020F0502020204030203" pitchFamily="34" charset="77"/>
                <a:cs typeface="Futura Medium" panose="020B0602020204020303" pitchFamily="34" charset="-79"/>
              </a:rPr>
            </a:br>
            <a:endParaRPr sz="5400" dirty="0">
              <a:solidFill>
                <a:srgbClr val="FFFFFF"/>
              </a:solidFill>
              <a:latin typeface="Lato" panose="020F0502020204030203" pitchFamily="34" charset="77"/>
              <a:cs typeface="Futura Medium" panose="020B0602020204020303" pitchFamily="34" charset="-79"/>
            </a:endParaRPr>
          </a:p>
        </p:txBody>
      </p:sp>
      <p:sp>
        <p:nvSpPr>
          <p:cNvPr id="93" name="Today’s Science is Technology for Tomorrow. Together We Can Achieve Better Life."/>
          <p:cNvSpPr txBox="1"/>
          <p:nvPr/>
        </p:nvSpPr>
        <p:spPr>
          <a:xfrm>
            <a:off x="1297171" y="1939482"/>
            <a:ext cx="21134203" cy="97821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nSpc>
                <a:spcPts val="7220"/>
              </a:lnSpc>
            </a:pPr>
            <a:r>
              <a:rPr lang="de-DE" b="1" dirty="0">
                <a:latin typeface="Futura" panose="020B0602020204020303" pitchFamily="34" charset="-79"/>
                <a:cs typeface="Futura" panose="020B0602020204020303" pitchFamily="34" charset="-79"/>
              </a:rPr>
              <a:t>The </a:t>
            </a:r>
            <a:r>
              <a:rPr lang="de-DE" b="1" dirty="0" err="1">
                <a:latin typeface="Futura" panose="020B0602020204020303" pitchFamily="34" charset="-79"/>
                <a:cs typeface="Futura" panose="020B0602020204020303" pitchFamily="34" charset="-79"/>
              </a:rPr>
              <a:t>next</a:t>
            </a:r>
            <a:r>
              <a:rPr lang="de-DE" b="1" dirty="0">
                <a:latin typeface="Futura" panose="020B0602020204020303" pitchFamily="34" charset="-79"/>
                <a:cs typeface="Futura" panose="020B0602020204020303" pitchFamily="34" charset="-79"/>
              </a:rPr>
              <a:t> </a:t>
            </a:r>
            <a:r>
              <a:rPr lang="de-DE" b="1" dirty="0" err="1">
                <a:latin typeface="Futura" panose="020B0602020204020303" pitchFamily="34" charset="-79"/>
                <a:cs typeface="Futura" panose="020B0602020204020303" pitchFamily="34" charset="-79"/>
              </a:rPr>
              <a:t>day</a:t>
            </a:r>
            <a:r>
              <a:rPr lang="de-DE" b="1" dirty="0">
                <a:latin typeface="Futura" panose="020B0602020204020303" pitchFamily="34" charset="-79"/>
                <a:cs typeface="Futura" panose="020B0602020204020303" pitchFamily="34" charset="-79"/>
              </a:rPr>
              <a:t>…</a:t>
            </a:r>
            <a:endParaRPr b="1" dirty="0">
              <a:latin typeface="Futura" panose="020B0602020204020303" pitchFamily="34" charset="-79"/>
              <a:cs typeface="Futura" panose="020B0602020204020303" pitchFamily="34" charset="-79"/>
            </a:endParaRPr>
          </a:p>
        </p:txBody>
      </p:sp>
      <p:sp>
        <p:nvSpPr>
          <p:cNvPr id="95" name="Line"/>
          <p:cNvSpPr/>
          <p:nvPr/>
        </p:nvSpPr>
        <p:spPr>
          <a:xfrm>
            <a:off x="1658679" y="5838344"/>
            <a:ext cx="9522497" cy="1"/>
          </a:xfrm>
          <a:prstGeom prst="line">
            <a:avLst/>
          </a:prstGeom>
          <a:ln w="12700">
            <a:solidFill>
              <a:srgbClr val="4E5372"/>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pic>
        <p:nvPicPr>
          <p:cNvPr id="5" name="Grafik 4" descr="Ein Bild, das Text, Person, Mann, drinnen enthält.&#10;&#10;Automatisch generierte Beschreibung">
            <a:extLst>
              <a:ext uri="{FF2B5EF4-FFF2-40B4-BE49-F238E27FC236}">
                <a16:creationId xmlns:a16="http://schemas.microsoft.com/office/drawing/2014/main" id="{3800566D-F861-194F-80B0-6424343655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45950" y="4801741"/>
            <a:ext cx="12584006" cy="4727153"/>
          </a:xfrm>
          <a:prstGeom prst="rect">
            <a:avLst/>
          </a:prstGeom>
        </p:spPr>
      </p:pic>
      <p:sp>
        <p:nvSpPr>
          <p:cNvPr id="6" name="Today’s Science is Technology for Tomorrow. Together We Can Achieve Better Life.">
            <a:extLst>
              <a:ext uri="{FF2B5EF4-FFF2-40B4-BE49-F238E27FC236}">
                <a16:creationId xmlns:a16="http://schemas.microsoft.com/office/drawing/2014/main" id="{1DAAF7DF-B65C-FEA6-9C97-1F9BBD367123}"/>
              </a:ext>
            </a:extLst>
          </p:cNvPr>
          <p:cNvSpPr txBox="1"/>
          <p:nvPr/>
        </p:nvSpPr>
        <p:spPr>
          <a:xfrm>
            <a:off x="1297171" y="2786978"/>
            <a:ext cx="21134203" cy="9305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nSpc>
                <a:spcPct val="120000"/>
              </a:lnSpc>
              <a:defRPr sz="5600">
                <a:solidFill>
                  <a:srgbClr val="FFFFFF"/>
                </a:solidFill>
              </a:defRPr>
            </a:lvl1pPr>
          </a:lstStyle>
          <a:p>
            <a:pPr>
              <a:lnSpc>
                <a:spcPts val="7220"/>
              </a:lnSpc>
            </a:pPr>
            <a:r>
              <a:rPr lang="de-DE" sz="4000" b="1" dirty="0">
                <a:latin typeface="Futura" panose="020B0602020204020303" pitchFamily="34" charset="-79"/>
                <a:cs typeface="Futura" panose="020B0602020204020303" pitchFamily="34" charset="-79"/>
              </a:rPr>
              <a:t>At </a:t>
            </a:r>
            <a:r>
              <a:rPr lang="de-DE" sz="4000" b="1" dirty="0" err="1">
                <a:latin typeface="Futura" panose="020B0602020204020303" pitchFamily="34" charset="-79"/>
                <a:cs typeface="Futura" panose="020B0602020204020303" pitchFamily="34" charset="-79"/>
              </a:rPr>
              <a:t>the</a:t>
            </a:r>
            <a:r>
              <a:rPr lang="de-DE" sz="4000" b="1" dirty="0">
                <a:latin typeface="Futura" panose="020B0602020204020303" pitchFamily="34" charset="-79"/>
                <a:cs typeface="Futura" panose="020B0602020204020303" pitchFamily="34" charset="-79"/>
              </a:rPr>
              <a:t> Global NOG Alliance Board Meeting</a:t>
            </a:r>
            <a:endParaRPr sz="4000" b="1" dirty="0">
              <a:latin typeface="Futura" panose="020B0602020204020303" pitchFamily="34" charset="-79"/>
              <a:cs typeface="Futura" panose="020B0602020204020303" pitchFamily="34" charset="-79"/>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ur Vision &amp; Mission"/>
          <p:cNvSpPr txBox="1"/>
          <p:nvPr/>
        </p:nvSpPr>
        <p:spPr>
          <a:xfrm>
            <a:off x="3003331" y="2465207"/>
            <a:ext cx="8170506" cy="11259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5600">
                <a:solidFill>
                  <a:srgbClr val="FFFFFF"/>
                </a:solidFill>
              </a:defRPr>
            </a:lvl1pPr>
          </a:lstStyle>
          <a:p>
            <a:r>
              <a:rPr b="1" dirty="0">
                <a:latin typeface="Futura" panose="020B0602020204020303" pitchFamily="34" charset="-79"/>
                <a:cs typeface="Futura" panose="020B0602020204020303" pitchFamily="34" charset="-79"/>
              </a:rPr>
              <a:t>Our </a:t>
            </a:r>
            <a:r>
              <a:rPr lang="en-NL" b="1" dirty="0">
                <a:latin typeface="Futura" panose="020B0602020204020303" pitchFamily="34" charset="-79"/>
                <a:cs typeface="Futura" panose="020B0602020204020303" pitchFamily="34" charset="-79"/>
              </a:rPr>
              <a:t>v</a:t>
            </a:r>
            <a:r>
              <a:rPr b="1" dirty="0" err="1">
                <a:latin typeface="Futura" panose="020B0602020204020303" pitchFamily="34" charset="-79"/>
                <a:cs typeface="Futura" panose="020B0602020204020303" pitchFamily="34" charset="-79"/>
              </a:rPr>
              <a:t>ision</a:t>
            </a:r>
            <a:r>
              <a:rPr b="1" dirty="0">
                <a:latin typeface="Futura" panose="020B0602020204020303" pitchFamily="34" charset="-79"/>
                <a:cs typeface="Futura" panose="020B0602020204020303" pitchFamily="34" charset="-79"/>
              </a:rPr>
              <a:t> &amp; </a:t>
            </a:r>
            <a:r>
              <a:rPr lang="en-NL" b="1" dirty="0">
                <a:latin typeface="Futura" panose="020B0602020204020303" pitchFamily="34" charset="-79"/>
                <a:cs typeface="Futura" panose="020B0602020204020303" pitchFamily="34" charset="-79"/>
              </a:rPr>
              <a:t>m</a:t>
            </a:r>
            <a:r>
              <a:rPr b="1" dirty="0" err="1">
                <a:latin typeface="Futura" panose="020B0602020204020303" pitchFamily="34" charset="-79"/>
                <a:cs typeface="Futura" panose="020B0602020204020303" pitchFamily="34" charset="-79"/>
              </a:rPr>
              <a:t>ission</a:t>
            </a:r>
            <a:endParaRPr b="1" dirty="0">
              <a:latin typeface="Futura" panose="020B0602020204020303" pitchFamily="34" charset="-79"/>
              <a:cs typeface="Futura" panose="020B0602020204020303" pitchFamily="34" charset="-79"/>
            </a:endParaRPr>
          </a:p>
        </p:txBody>
      </p:sp>
      <p:sp>
        <p:nvSpPr>
          <p:cNvPr id="81" name="Effective Presentation Template with Techy Look &amp; Feel.…"/>
          <p:cNvSpPr txBox="1"/>
          <p:nvPr/>
        </p:nvSpPr>
        <p:spPr>
          <a:xfrm>
            <a:off x="1665696" y="4454207"/>
            <a:ext cx="9329405" cy="561333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wanted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be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facilitator</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linking</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Disaster</a:t>
            </a:r>
            <a:r>
              <a:rPr lang="de-DE" sz="4000" dirty="0">
                <a:solidFill>
                  <a:srgbClr val="FFFFFF"/>
                </a:solidFill>
                <a:latin typeface="Lato" panose="020F0502020204030203" pitchFamily="34" charset="77"/>
                <a:cs typeface="Futura Medium" panose="020B0602020204020303" pitchFamily="34" charset="-79"/>
              </a:rPr>
              <a:t> Region and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global </a:t>
            </a:r>
            <a:r>
              <a:rPr lang="de-DE" sz="4000" dirty="0" err="1">
                <a:solidFill>
                  <a:srgbClr val="FFFFFF"/>
                </a:solidFill>
                <a:latin typeface="Lato" panose="020F0502020204030203" pitchFamily="34" charset="77"/>
                <a:cs typeface="Futura Medium" panose="020B0602020204020303" pitchFamily="34" charset="-79"/>
              </a:rPr>
              <a:t>community</a:t>
            </a:r>
            <a:r>
              <a:rPr lang="de-DE" sz="4000" dirty="0">
                <a:solidFill>
                  <a:srgbClr val="FFFFFF"/>
                </a:solidFill>
                <a:latin typeface="Lato" panose="020F0502020204030203" pitchFamily="34" charset="77"/>
                <a:cs typeface="Futura Medium" panose="020B0602020204020303" pitchFamily="34" charset="-79"/>
              </a:rPr>
              <a:t>.</a:t>
            </a:r>
            <a:br>
              <a:rPr lang="de-DE" sz="4000" dirty="0">
                <a:solidFill>
                  <a:srgbClr val="FFFFFF"/>
                </a:solidFill>
                <a:latin typeface="Lato" panose="020F0502020204030203" pitchFamily="34" charset="77"/>
                <a:cs typeface="Futura Medium" panose="020B0602020204020303" pitchFamily="34" charset="-79"/>
              </a:rPr>
            </a:br>
            <a:br>
              <a:rPr lang="de-DE" sz="4000" dirty="0">
                <a:solidFill>
                  <a:srgbClr val="FFFFFF"/>
                </a:solidFill>
                <a:latin typeface="Lato" panose="020F0502020204030203" pitchFamily="34" charset="77"/>
                <a:cs typeface="Futura Medium" panose="020B0602020204020303" pitchFamily="34" charset="-79"/>
              </a:rPr>
            </a:b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have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contacts</a:t>
            </a:r>
            <a:r>
              <a:rPr lang="de-DE" sz="4000" dirty="0">
                <a:solidFill>
                  <a:srgbClr val="FFFFFF"/>
                </a:solidFill>
                <a:latin typeface="Lato" panose="020F0502020204030203" pitchFamily="34" charset="77"/>
                <a:cs typeface="Futura Medium" panose="020B0602020204020303" pitchFamily="34" charset="-79"/>
              </a:rPr>
              <a:t> in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community</a:t>
            </a:r>
            <a:r>
              <a:rPr lang="de-DE" sz="4000" dirty="0">
                <a:solidFill>
                  <a:srgbClr val="FFFFFF"/>
                </a:solidFill>
                <a:latin typeface="Lato" panose="020F0502020204030203" pitchFamily="34" charset="77"/>
                <a:cs typeface="Futura Medium" panose="020B0602020204020303" pitchFamily="34" charset="-79"/>
              </a:rPr>
              <a:t> and </a:t>
            </a:r>
            <a:r>
              <a:rPr lang="de-DE" sz="4000" dirty="0" err="1">
                <a:solidFill>
                  <a:srgbClr val="FFFFFF"/>
                </a:solidFill>
                <a:latin typeface="Lato" panose="020F0502020204030203" pitchFamily="34" charset="77"/>
                <a:cs typeface="Futura Medium" panose="020B0602020204020303" pitchFamily="34" charset="-79"/>
              </a:rPr>
              <a:t>with</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manufacturers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wanted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use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these</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contacts</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to</a:t>
            </a:r>
            <a:r>
              <a:rPr lang="de-DE" sz="4000" dirty="0">
                <a:solidFill>
                  <a:srgbClr val="FFFFFF"/>
                </a:solidFill>
                <a:latin typeface="Lato" panose="020F0502020204030203" pitchFamily="34" charset="77"/>
                <a:cs typeface="Futura Medium" panose="020B0602020204020303" pitchFamily="34" charset="-79"/>
              </a:rPr>
              <a:t> do </a:t>
            </a:r>
            <a:r>
              <a:rPr lang="de-DE" sz="4000" dirty="0" err="1">
                <a:solidFill>
                  <a:srgbClr val="FFFFFF"/>
                </a:solidFill>
                <a:latin typeface="Lato" panose="020F0502020204030203" pitchFamily="34" charset="77"/>
                <a:cs typeface="Futura Medium" panose="020B0602020204020303" pitchFamily="34" charset="-79"/>
              </a:rPr>
              <a:t>good</a:t>
            </a:r>
            <a:r>
              <a:rPr lang="de-DE" sz="4000" dirty="0">
                <a:solidFill>
                  <a:srgbClr val="FFFFFF"/>
                </a:solidFill>
                <a:latin typeface="Lato" panose="020F0502020204030203" pitchFamily="34" charset="77"/>
                <a:cs typeface="Futura Medium" panose="020B0602020204020303" pitchFamily="34" charset="-79"/>
              </a:rPr>
              <a:t> </a:t>
            </a:r>
            <a:r>
              <a:rPr lang="de-DE" sz="4000" dirty="0" err="1">
                <a:solidFill>
                  <a:srgbClr val="FFFFFF"/>
                </a:solidFill>
                <a:latin typeface="Lato" panose="020F0502020204030203" pitchFamily="34" charset="77"/>
                <a:cs typeface="Futura Medium" panose="020B0602020204020303" pitchFamily="34" charset="-79"/>
              </a:rPr>
              <a:t>things</a:t>
            </a:r>
            <a:r>
              <a:rPr lang="de-DE" sz="4000" dirty="0">
                <a:solidFill>
                  <a:srgbClr val="FFFFFF"/>
                </a:solidFill>
                <a:latin typeface="Lato" panose="020F0502020204030203" pitchFamily="34" charset="77"/>
                <a:cs typeface="Futura Medium" panose="020B0602020204020303" pitchFamily="34" charset="-79"/>
              </a:rPr>
              <a:t>.</a:t>
            </a:r>
            <a:endParaRPr sz="4000" dirty="0">
              <a:solidFill>
                <a:srgbClr val="FFFFFF"/>
              </a:solidFill>
              <a:latin typeface="Lato" panose="020F0502020204030203" pitchFamily="34" charset="77"/>
              <a:cs typeface="Futura Medium" panose="020B0602020204020303" pitchFamily="34" charset="-79"/>
            </a:endParaRPr>
          </a:p>
        </p:txBody>
      </p:sp>
      <p:sp>
        <p:nvSpPr>
          <p:cNvPr id="83" name="Line"/>
          <p:cNvSpPr/>
          <p:nvPr/>
        </p:nvSpPr>
        <p:spPr>
          <a:xfrm flipV="1">
            <a:off x="1665697" y="3591156"/>
            <a:ext cx="9329405" cy="49122"/>
          </a:xfrm>
          <a:prstGeom prst="line">
            <a:avLst/>
          </a:prstGeom>
          <a:ln w="12700">
            <a:solidFill>
              <a:srgbClr val="949EDA"/>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a:p>
        </p:txBody>
      </p:sp>
      <p:sp>
        <p:nvSpPr>
          <p:cNvPr id="88" name="Shape"/>
          <p:cNvSpPr/>
          <p:nvPr/>
        </p:nvSpPr>
        <p:spPr>
          <a:xfrm>
            <a:off x="1624583" y="2714711"/>
            <a:ext cx="959968" cy="796953"/>
          </a:xfrm>
          <a:custGeom>
            <a:avLst/>
            <a:gdLst/>
            <a:ahLst/>
            <a:cxnLst>
              <a:cxn ang="0">
                <a:pos x="wd2" y="hd2"/>
              </a:cxn>
              <a:cxn ang="5400000">
                <a:pos x="wd2" y="hd2"/>
              </a:cxn>
              <a:cxn ang="10800000">
                <a:pos x="wd2" y="hd2"/>
              </a:cxn>
              <a:cxn ang="16200000">
                <a:pos x="wd2" y="hd2"/>
              </a:cxn>
            </a:cxnLst>
            <a:rect l="0" t="0" r="r" b="b"/>
            <a:pathLst>
              <a:path w="21600" h="21600" extrusionOk="0">
                <a:moveTo>
                  <a:pt x="19870" y="10877"/>
                </a:moveTo>
                <a:lnTo>
                  <a:pt x="10673" y="20503"/>
                </a:lnTo>
                <a:lnTo>
                  <a:pt x="1566" y="17163"/>
                </a:lnTo>
                <a:lnTo>
                  <a:pt x="5075" y="13095"/>
                </a:lnTo>
                <a:lnTo>
                  <a:pt x="10336" y="15023"/>
                </a:lnTo>
                <a:lnTo>
                  <a:pt x="10867" y="15218"/>
                </a:lnTo>
                <a:lnTo>
                  <a:pt x="11109" y="14965"/>
                </a:lnTo>
                <a:lnTo>
                  <a:pt x="11207" y="14862"/>
                </a:lnTo>
                <a:lnTo>
                  <a:pt x="16065" y="9778"/>
                </a:lnTo>
                <a:cubicBezTo>
                  <a:pt x="16065" y="9778"/>
                  <a:pt x="19870" y="10877"/>
                  <a:pt x="19870" y="10877"/>
                </a:cubicBezTo>
                <a:close/>
                <a:moveTo>
                  <a:pt x="1646" y="10811"/>
                </a:moveTo>
                <a:lnTo>
                  <a:pt x="10927" y="1098"/>
                </a:lnTo>
                <a:lnTo>
                  <a:pt x="19954" y="4407"/>
                </a:lnTo>
                <a:lnTo>
                  <a:pt x="10673" y="14120"/>
                </a:lnTo>
                <a:lnTo>
                  <a:pt x="10585" y="14088"/>
                </a:lnTo>
                <a:cubicBezTo>
                  <a:pt x="10585" y="14088"/>
                  <a:pt x="1646" y="10811"/>
                  <a:pt x="1646" y="10811"/>
                </a:cubicBezTo>
                <a:close/>
                <a:moveTo>
                  <a:pt x="21600" y="3985"/>
                </a:moveTo>
                <a:lnTo>
                  <a:pt x="10733" y="0"/>
                </a:lnTo>
                <a:lnTo>
                  <a:pt x="0" y="11233"/>
                </a:lnTo>
                <a:lnTo>
                  <a:pt x="4183" y="12767"/>
                </a:lnTo>
                <a:lnTo>
                  <a:pt x="0" y="17616"/>
                </a:lnTo>
                <a:lnTo>
                  <a:pt x="10867" y="21600"/>
                </a:lnTo>
                <a:lnTo>
                  <a:pt x="21600" y="10367"/>
                </a:lnTo>
                <a:lnTo>
                  <a:pt x="16821" y="8987"/>
                </a:lnTo>
                <a:cubicBezTo>
                  <a:pt x="16821" y="8987"/>
                  <a:pt x="21600" y="3985"/>
                  <a:pt x="21600" y="3985"/>
                </a:cubicBezTo>
                <a:close/>
              </a:path>
            </a:pathLst>
          </a:custGeom>
          <a:solidFill>
            <a:srgbClr val="FFFFFF"/>
          </a:soli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p>
        </p:txBody>
      </p:sp>
      <p:pic>
        <p:nvPicPr>
          <p:cNvPr id="3" name="Grafik 2">
            <a:extLst>
              <a:ext uri="{FF2B5EF4-FFF2-40B4-BE49-F238E27FC236}">
                <a16:creationId xmlns:a16="http://schemas.microsoft.com/office/drawing/2014/main" id="{5780D936-A323-8146-B2B8-858768768A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19633" y="1791404"/>
            <a:ext cx="13051372" cy="92491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roduct Development"/>
          <p:cNvSpPr txBox="1"/>
          <p:nvPr/>
        </p:nvSpPr>
        <p:spPr>
          <a:xfrm>
            <a:off x="2983566" y="2916157"/>
            <a:ext cx="8749190" cy="11259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b">
            <a:spAutoFit/>
          </a:bodyPr>
          <a:lstStyle>
            <a:lvl1pPr>
              <a:defRPr sz="5600">
                <a:solidFill>
                  <a:srgbClr val="FFFFFF"/>
                </a:solidFill>
              </a:defRPr>
            </a:lvl1pPr>
          </a:lstStyle>
          <a:p>
            <a:r>
              <a:rPr lang="de-DE" b="1" dirty="0" err="1">
                <a:latin typeface="Futura" panose="020B0602020204020303" pitchFamily="34" charset="-79"/>
                <a:cs typeface="Futura" panose="020B0602020204020303" pitchFamily="34" charset="-79"/>
              </a:rPr>
              <a:t>Strategy</a:t>
            </a:r>
            <a:r>
              <a:rPr b="1" dirty="0">
                <a:latin typeface="Futura" panose="020B0602020204020303" pitchFamily="34" charset="-79"/>
                <a:cs typeface="Futura" panose="020B0602020204020303" pitchFamily="34" charset="-79"/>
              </a:rPr>
              <a:t> Development</a:t>
            </a:r>
          </a:p>
        </p:txBody>
      </p:sp>
      <p:sp>
        <p:nvSpPr>
          <p:cNvPr id="85" name="Effective Presentation Template with Techy Look &amp; Feel.…"/>
          <p:cNvSpPr txBox="1"/>
          <p:nvPr/>
        </p:nvSpPr>
        <p:spPr>
          <a:xfrm>
            <a:off x="1802619" y="4494873"/>
            <a:ext cx="9949901" cy="482702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r>
              <a:rPr lang="de-DE" sz="4000" dirty="0" err="1">
                <a:solidFill>
                  <a:srgbClr val="FFFFFF"/>
                </a:solidFill>
                <a:latin typeface="Lato" panose="020F0502020204030203" pitchFamily="34" charset="77"/>
                <a:cs typeface="Latha" panose="020B0604020202020204" pitchFamily="34" charset="0"/>
              </a:rPr>
              <a:t>We</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received</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many</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offers</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for</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donations</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and</a:t>
            </a:r>
            <a:r>
              <a:rPr lang="de-DE" sz="4000" dirty="0">
                <a:solidFill>
                  <a:srgbClr val="FFFFFF"/>
                </a:solidFill>
                <a:latin typeface="Lato" panose="020F0502020204030203" pitchFamily="34" charset="77"/>
                <a:cs typeface="Latha" panose="020B0604020202020204" pitchFamily="34" charset="0"/>
              </a:rPr>
              <a:t> also </a:t>
            </a:r>
            <a:r>
              <a:rPr lang="de-DE" sz="4000" dirty="0" err="1">
                <a:solidFill>
                  <a:srgbClr val="FFFFFF"/>
                </a:solidFill>
                <a:latin typeface="Lato" panose="020F0502020204030203" pitchFamily="34" charset="77"/>
                <a:cs typeface="Latha" panose="020B0604020202020204" pitchFamily="34" charset="0"/>
              </a:rPr>
              <a:t>many</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requests</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for</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equipment</a:t>
            </a:r>
            <a:r>
              <a:rPr lang="de-DE" sz="4000" dirty="0">
                <a:solidFill>
                  <a:srgbClr val="FFFFFF"/>
                </a:solidFill>
                <a:latin typeface="Lato" panose="020F0502020204030203" pitchFamily="34" charset="77"/>
                <a:cs typeface="Latha" panose="020B0604020202020204" pitchFamily="34" charset="0"/>
              </a:rPr>
              <a:t>.</a:t>
            </a:r>
            <a:br>
              <a:rPr lang="de-DE" sz="4000" dirty="0">
                <a:solidFill>
                  <a:srgbClr val="FFFFFF"/>
                </a:solidFill>
                <a:latin typeface="Lato" panose="020F0502020204030203" pitchFamily="34" charset="77"/>
                <a:cs typeface="Latha" panose="020B0604020202020204" pitchFamily="34" charset="0"/>
              </a:rPr>
            </a:br>
            <a:br>
              <a:rPr lang="de-DE" sz="4000" dirty="0">
                <a:solidFill>
                  <a:srgbClr val="FFFFFF"/>
                </a:solidFill>
                <a:latin typeface="Lato" panose="020F0502020204030203" pitchFamily="34" charset="77"/>
                <a:cs typeface="Latha" panose="020B0604020202020204" pitchFamily="34" charset="0"/>
              </a:rPr>
            </a:br>
            <a:r>
              <a:rPr lang="de-DE" sz="4000" dirty="0">
                <a:solidFill>
                  <a:srgbClr val="FFFFFF"/>
                </a:solidFill>
                <a:latin typeface="Lato" panose="020F0502020204030203" pitchFamily="34" charset="77"/>
                <a:cs typeface="Latha" panose="020B0604020202020204" pitchFamily="34" charset="0"/>
              </a:rPr>
              <a:t>In </a:t>
            </a:r>
            <a:r>
              <a:rPr lang="de-DE" sz="4000" dirty="0" err="1">
                <a:solidFill>
                  <a:srgbClr val="FFFFFF"/>
                </a:solidFill>
                <a:latin typeface="Lato" panose="020F0502020204030203" pitchFamily="34" charset="77"/>
                <a:cs typeface="Latha" panose="020B0604020202020204" pitchFamily="34" charset="0"/>
              </a:rPr>
              <a:t>order</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to</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be</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able</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to</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map</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this</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properly</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we</a:t>
            </a:r>
            <a:r>
              <a:rPr lang="de-DE" sz="4000" dirty="0">
                <a:solidFill>
                  <a:srgbClr val="FFFFFF"/>
                </a:solidFill>
                <a:latin typeface="Lato" panose="020F0502020204030203" pitchFamily="34" charset="77"/>
                <a:cs typeface="Latha" panose="020B0604020202020204" pitchFamily="34" charset="0"/>
              </a:rPr>
              <a:t> </a:t>
            </a:r>
            <a:r>
              <a:rPr lang="de-DE" sz="4000" dirty="0" err="1">
                <a:solidFill>
                  <a:srgbClr val="FFFFFF"/>
                </a:solidFill>
                <a:latin typeface="Lato" panose="020F0502020204030203" pitchFamily="34" charset="77"/>
                <a:cs typeface="Latha" panose="020B0604020202020204" pitchFamily="34" charset="0"/>
              </a:rPr>
              <a:t>implemented</a:t>
            </a:r>
            <a:r>
              <a:rPr lang="de-DE" sz="4000" dirty="0">
                <a:solidFill>
                  <a:srgbClr val="FFFFFF"/>
                </a:solidFill>
                <a:latin typeface="Lato" panose="020F0502020204030203" pitchFamily="34" charset="77"/>
                <a:cs typeface="Latha" panose="020B0604020202020204" pitchFamily="34" charset="0"/>
              </a:rPr>
              <a:t> a </a:t>
            </a:r>
            <a:r>
              <a:rPr lang="de-DE" sz="4000" dirty="0" err="1">
                <a:solidFill>
                  <a:srgbClr val="FFFFFF"/>
                </a:solidFill>
                <a:latin typeface="Lato" panose="020F0502020204030203" pitchFamily="34" charset="77"/>
                <a:cs typeface="Latha" panose="020B0604020202020204" pitchFamily="34" charset="0"/>
              </a:rPr>
              <a:t>custom</a:t>
            </a:r>
            <a:r>
              <a:rPr lang="de-DE" sz="4000" dirty="0">
                <a:solidFill>
                  <a:srgbClr val="FFFFFF"/>
                </a:solidFill>
                <a:latin typeface="Lato" panose="020F0502020204030203" pitchFamily="34" charset="77"/>
                <a:cs typeface="Latha" panose="020B0604020202020204" pitchFamily="34" charset="0"/>
              </a:rPr>
              <a:t>-made Supply &amp; Demand Database.</a:t>
            </a:r>
            <a:endParaRPr sz="4000" dirty="0">
              <a:solidFill>
                <a:srgbClr val="FFFFFF"/>
              </a:solidFill>
              <a:latin typeface="Lato" panose="020F0502020204030203" pitchFamily="34" charset="77"/>
              <a:cs typeface="Latha" panose="020B0604020202020204" pitchFamily="34" charset="0"/>
            </a:endParaRPr>
          </a:p>
        </p:txBody>
      </p:sp>
      <p:sp>
        <p:nvSpPr>
          <p:cNvPr id="87" name="Line"/>
          <p:cNvSpPr/>
          <p:nvPr/>
        </p:nvSpPr>
        <p:spPr>
          <a:xfrm>
            <a:off x="1802620" y="4193958"/>
            <a:ext cx="9522498" cy="1"/>
          </a:xfrm>
          <a:prstGeom prst="line">
            <a:avLst/>
          </a:prstGeom>
          <a:ln w="12700">
            <a:solidFill>
              <a:srgbClr val="838BC0"/>
            </a:solidFill>
            <a:custDash>
              <a:ds d="100000" sp="200000"/>
            </a:custDash>
          </a:ln>
        </p:spPr>
        <p:txBody>
          <a:bodyPr lIns="0" tIns="0" rIns="0" bIns="0" anchor="ctr"/>
          <a:lstStyle/>
          <a:p>
            <a:pPr algn="ctr">
              <a:lnSpc>
                <a:spcPct val="100000"/>
              </a:lnSpc>
              <a:defRPr sz="3200">
                <a:solidFill>
                  <a:srgbClr val="FFFFFF"/>
                </a:solidFill>
                <a:latin typeface="+mn-lt"/>
                <a:ea typeface="+mn-ea"/>
                <a:cs typeface="+mn-cs"/>
                <a:sym typeface="Helvetica Neue Medium"/>
              </a:defRPr>
            </a:pPr>
            <a:endParaRPr dirty="0"/>
          </a:p>
        </p:txBody>
      </p:sp>
      <p:sp>
        <p:nvSpPr>
          <p:cNvPr id="89" name="Shape"/>
          <p:cNvSpPr/>
          <p:nvPr/>
        </p:nvSpPr>
        <p:spPr>
          <a:xfrm>
            <a:off x="1765611" y="3168541"/>
            <a:ext cx="796407" cy="724503"/>
          </a:xfrm>
          <a:custGeom>
            <a:avLst/>
            <a:gdLst/>
            <a:ahLst/>
            <a:cxnLst>
              <a:cxn ang="0">
                <a:pos x="wd2" y="hd2"/>
              </a:cxn>
              <a:cxn ang="5400000">
                <a:pos x="wd2" y="hd2"/>
              </a:cxn>
              <a:cxn ang="10800000">
                <a:pos x="wd2" y="hd2"/>
              </a:cxn>
              <a:cxn ang="16200000">
                <a:pos x="wd2" y="hd2"/>
              </a:cxn>
            </a:cxnLst>
            <a:rect l="0" t="0" r="r" b="b"/>
            <a:pathLst>
              <a:path w="21600" h="21600" extrusionOk="0">
                <a:moveTo>
                  <a:pt x="20546" y="20235"/>
                </a:moveTo>
                <a:lnTo>
                  <a:pt x="13697" y="17990"/>
                </a:lnTo>
                <a:lnTo>
                  <a:pt x="13697" y="1542"/>
                </a:lnTo>
                <a:lnTo>
                  <a:pt x="20546" y="3787"/>
                </a:lnTo>
                <a:cubicBezTo>
                  <a:pt x="20546" y="3787"/>
                  <a:pt x="20546" y="20235"/>
                  <a:pt x="20546" y="20235"/>
                </a:cubicBezTo>
                <a:close/>
                <a:moveTo>
                  <a:pt x="12643" y="18082"/>
                </a:moveTo>
                <a:lnTo>
                  <a:pt x="8957" y="19967"/>
                </a:lnTo>
                <a:lnTo>
                  <a:pt x="8957" y="3518"/>
                </a:lnTo>
                <a:lnTo>
                  <a:pt x="12643" y="1633"/>
                </a:lnTo>
                <a:cubicBezTo>
                  <a:pt x="12643" y="1633"/>
                  <a:pt x="12643" y="18082"/>
                  <a:pt x="12643" y="18082"/>
                </a:cubicBezTo>
                <a:close/>
                <a:moveTo>
                  <a:pt x="7903" y="20069"/>
                </a:moveTo>
                <a:lnTo>
                  <a:pt x="1054" y="17815"/>
                </a:lnTo>
                <a:lnTo>
                  <a:pt x="1054" y="1365"/>
                </a:lnTo>
                <a:lnTo>
                  <a:pt x="7903" y="3610"/>
                </a:lnTo>
                <a:cubicBezTo>
                  <a:pt x="7903" y="3610"/>
                  <a:pt x="7903" y="20069"/>
                  <a:pt x="7903" y="20069"/>
                </a:cubicBezTo>
                <a:close/>
                <a:moveTo>
                  <a:pt x="13066" y="316"/>
                </a:moveTo>
                <a:lnTo>
                  <a:pt x="8340" y="2733"/>
                </a:lnTo>
                <a:lnTo>
                  <a:pt x="0" y="0"/>
                </a:lnTo>
                <a:lnTo>
                  <a:pt x="0" y="18488"/>
                </a:lnTo>
                <a:lnTo>
                  <a:pt x="8519" y="21292"/>
                </a:lnTo>
                <a:lnTo>
                  <a:pt x="13260" y="18867"/>
                </a:lnTo>
                <a:lnTo>
                  <a:pt x="21600" y="21600"/>
                </a:lnTo>
                <a:lnTo>
                  <a:pt x="21600" y="3112"/>
                </a:lnTo>
                <a:cubicBezTo>
                  <a:pt x="21600" y="3112"/>
                  <a:pt x="13066" y="316"/>
                  <a:pt x="13066" y="316"/>
                </a:cubicBezTo>
                <a:close/>
              </a:path>
            </a:pathLst>
          </a:custGeom>
          <a:solidFill>
            <a:srgbClr val="FFFFFF"/>
          </a:solidFill>
          <a:ln w="12700">
            <a:miter lim="400000"/>
          </a:ln>
        </p:spPr>
        <p:txBody>
          <a:bodyPr lIns="71437" tIns="71437" rIns="71437" bIns="71437" anchor="ctr"/>
          <a:lstStyle/>
          <a:p>
            <a:pPr algn="ctr">
              <a:lnSpc>
                <a:spcPct val="100000"/>
              </a:lnSpc>
              <a:defRPr sz="3200">
                <a:solidFill>
                  <a:srgbClr val="FFFFFF"/>
                </a:solidFill>
                <a:latin typeface="+mn-lt"/>
                <a:ea typeface="+mn-ea"/>
                <a:cs typeface="+mn-cs"/>
                <a:sym typeface="Helvetica Neue Medium"/>
              </a:defRPr>
            </a:pPr>
            <a:endParaRPr/>
          </a:p>
        </p:txBody>
      </p:sp>
      <p:pic>
        <p:nvPicPr>
          <p:cNvPr id="3" name="Grafik 2">
            <a:extLst>
              <a:ext uri="{FF2B5EF4-FFF2-40B4-BE49-F238E27FC236}">
                <a16:creationId xmlns:a16="http://schemas.microsoft.com/office/drawing/2014/main" id="{5780D936-A323-8146-B2B8-858768768A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19633" y="1791404"/>
            <a:ext cx="13051372" cy="9249156"/>
          </a:xfrm>
          <a:prstGeom prst="rect">
            <a:avLst/>
          </a:prstGeom>
        </p:spPr>
      </p:pic>
    </p:spTree>
    <p:extLst>
      <p:ext uri="{BB962C8B-B14F-4D97-AF65-F5344CB8AC3E}">
        <p14:creationId xmlns:p14="http://schemas.microsoft.com/office/powerpoint/2010/main" val="2614322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BA722C"/>
      </a:dk1>
      <a:lt1>
        <a:srgbClr val="8EA5BA"/>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B2F2"/>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AB2F2"/>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700" b="0" i="0" u="none" strike="noStrike" cap="none" spc="0" normalizeH="0" baseline="0">
            <a:ln>
              <a:noFill/>
            </a:ln>
            <a:solidFill>
              <a:srgbClr val="8EA5BA"/>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1010</Words>
  <Application>Microsoft Macintosh PowerPoint</Application>
  <PresentationFormat>Benutzerdefiniert</PresentationFormat>
  <Paragraphs>118</Paragraphs>
  <Slides>43</Slides>
  <Notes>29</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43</vt:i4>
      </vt:variant>
    </vt:vector>
  </HeadingPairs>
  <TitlesOfParts>
    <vt:vector size="54" baseType="lpstr">
      <vt:lpstr>Helvetica Neue Medium</vt:lpstr>
      <vt:lpstr>Gill Sans</vt:lpstr>
      <vt:lpstr>Lato</vt:lpstr>
      <vt:lpstr>Futura-MediumItalic</vt:lpstr>
      <vt:lpstr>FUTURA MEDIUM</vt:lpstr>
      <vt:lpstr>Lato Regular</vt:lpstr>
      <vt:lpstr>Futura</vt:lpstr>
      <vt:lpstr>Arial</vt:lpstr>
      <vt:lpstr>FUTURA MEDIUM</vt:lpstr>
      <vt:lpstr>Helvetica Neue</vt: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 why are we doing this?</vt:lpstr>
      <vt:lpstr>Why is the internet important in Ukraine right now?   85% of Ukraine &gt;15 years old had access  to the Internet in January 2021</vt:lpstr>
      <vt:lpstr> Encrypted communication has exploded  since 24 February 2022  Telegram topped the charts with 54,200 new installs (+25%)  Bridgefy increased from 591 to 28,550 (+4,730%)  Zello grew downloads from 12,540 to 24,990 (+99,3%)  Signal grew downloads 20,6% </vt:lpstr>
      <vt:lpstr>Accessing international news is reliant on the Internet</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First run to Ukraine            </vt:lpstr>
      <vt:lpstr>PowerPoint-Präsentation</vt:lpstr>
      <vt:lpstr>8 hours later…</vt:lpstr>
      <vt:lpstr>Done! The first of many.</vt:lpstr>
      <vt:lpstr>What happens next?</vt:lpstr>
      <vt:lpstr>PowerPoint-Präsentation</vt:lpstr>
      <vt:lpstr>PowerPoint-Präsentation</vt:lpstr>
      <vt:lpstr>PowerPoint-Präsentation</vt:lpstr>
      <vt:lpstr>Continuing conversations with:</vt:lpstr>
      <vt:lpstr>And trying to fit in our real jobs and family too…</vt:lpstr>
      <vt:lpstr>Who is behind the Task Force “Keep Ukraine Connected?</vt:lpstr>
      <vt:lpstr>Who is behind the Task Force Keep Ukraine Connected?</vt:lpstr>
      <vt:lpstr>Who is behind the Task Force Keep Ukraine Connected?</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René Fichtmüller - FLEXOPTIX</cp:lastModifiedBy>
  <cp:revision>33</cp:revision>
  <dcterms:modified xsi:type="dcterms:W3CDTF">2022-06-21T06:49:48Z</dcterms:modified>
</cp:coreProperties>
</file>