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57" r:id="rId9"/>
    <p:sldId id="272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7" r:id="rId23"/>
    <p:sldId id="279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5"/>
    <p:restoredTop sz="94656"/>
  </p:normalViewPr>
  <p:slideViewPr>
    <p:cSldViewPr snapToGrid="0" snapToObjects="1" showGuides="1">
      <p:cViewPr varScale="1">
        <p:scale>
          <a:sx n="107" d="100"/>
          <a:sy n="107" d="100"/>
        </p:scale>
        <p:origin x="264" y="176"/>
      </p:cViewPr>
      <p:guideLst>
        <p:guide orient="horz" pos="1797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 Fichtmueller" userId="2ebb92cca37a2ee7" providerId="LiveId" clId="{B174EDB1-54AE-B045-98DF-83ED8873E58A}"/>
    <pc:docChg chg="custSel modSld">
      <pc:chgData name="Rene Fichtmueller" userId="2ebb92cca37a2ee7" providerId="LiveId" clId="{B174EDB1-54AE-B045-98DF-83ED8873E58A}" dt="2019-05-28T13:31:30.875" v="29" actId="478"/>
      <pc:docMkLst>
        <pc:docMk/>
      </pc:docMkLst>
      <pc:sldChg chg="modSp">
        <pc:chgData name="Rene Fichtmueller" userId="2ebb92cca37a2ee7" providerId="LiveId" clId="{B174EDB1-54AE-B045-98DF-83ED8873E58A}" dt="2019-05-28T11:33:56.673" v="2" actId="27636"/>
        <pc:sldMkLst>
          <pc:docMk/>
          <pc:sldMk cId="840050795" sldId="256"/>
        </pc:sldMkLst>
        <pc:spChg chg="mod">
          <ac:chgData name="Rene Fichtmueller" userId="2ebb92cca37a2ee7" providerId="LiveId" clId="{B174EDB1-54AE-B045-98DF-83ED8873E58A}" dt="2019-05-28T11:33:56.673" v="2" actId="27636"/>
          <ac:spMkLst>
            <pc:docMk/>
            <pc:sldMk cId="840050795" sldId="256"/>
            <ac:spMk id="2" creationId="{9C3AF5D3-305D-FE4A-B92F-29DDE981EC6C}"/>
          </ac:spMkLst>
        </pc:spChg>
      </pc:sldChg>
      <pc:sldChg chg="addSp delSp modSp">
        <pc:chgData name="Rene Fichtmueller" userId="2ebb92cca37a2ee7" providerId="LiveId" clId="{B174EDB1-54AE-B045-98DF-83ED8873E58A}" dt="2019-05-28T13:30:50.083" v="28" actId="1038"/>
        <pc:sldMkLst>
          <pc:docMk/>
          <pc:sldMk cId="1092500488" sldId="274"/>
        </pc:sldMkLst>
        <pc:spChg chg="mod">
          <ac:chgData name="Rene Fichtmueller" userId="2ebb92cca37a2ee7" providerId="LiveId" clId="{B174EDB1-54AE-B045-98DF-83ED8873E58A}" dt="2019-05-28T11:35:40.264" v="10" actId="20577"/>
          <ac:spMkLst>
            <pc:docMk/>
            <pc:sldMk cId="1092500488" sldId="274"/>
            <ac:spMk id="9" creationId="{80AF5A18-A893-EE40-A990-F0ABFE76F681}"/>
          </ac:spMkLst>
        </pc:spChg>
        <pc:picChg chg="add mod">
          <ac:chgData name="Rene Fichtmueller" userId="2ebb92cca37a2ee7" providerId="LiveId" clId="{B174EDB1-54AE-B045-98DF-83ED8873E58A}" dt="2019-05-28T13:30:50.083" v="28" actId="1038"/>
          <ac:picMkLst>
            <pc:docMk/>
            <pc:sldMk cId="1092500488" sldId="274"/>
            <ac:picMk id="2" creationId="{439B7858-6699-8449-A964-24A7CFB1BDF9}"/>
          </ac:picMkLst>
        </pc:picChg>
        <pc:picChg chg="del">
          <ac:chgData name="Rene Fichtmueller" userId="2ebb92cca37a2ee7" providerId="LiveId" clId="{B174EDB1-54AE-B045-98DF-83ED8873E58A}" dt="2019-05-28T13:30:32.680" v="11" actId="478"/>
          <ac:picMkLst>
            <pc:docMk/>
            <pc:sldMk cId="1092500488" sldId="274"/>
            <ac:picMk id="4" creationId="{53CE8468-7369-A64E-9399-A301F9A4EC9F}"/>
          </ac:picMkLst>
        </pc:picChg>
      </pc:sldChg>
      <pc:sldChg chg="delSp">
        <pc:chgData name="Rene Fichtmueller" userId="2ebb92cca37a2ee7" providerId="LiveId" clId="{B174EDB1-54AE-B045-98DF-83ED8873E58A}" dt="2019-05-28T13:31:30.875" v="29" actId="478"/>
        <pc:sldMkLst>
          <pc:docMk/>
          <pc:sldMk cId="3079466560" sldId="275"/>
        </pc:sldMkLst>
        <pc:picChg chg="del">
          <ac:chgData name="Rene Fichtmueller" userId="2ebb92cca37a2ee7" providerId="LiveId" clId="{B174EDB1-54AE-B045-98DF-83ED8873E58A}" dt="2019-05-28T13:31:30.875" v="29" actId="478"/>
          <ac:picMkLst>
            <pc:docMk/>
            <pc:sldMk cId="3079466560" sldId="275"/>
            <ac:picMk id="4" creationId="{53CE8468-7369-A64E-9399-A301F9A4EC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66E22-13B3-9546-86DA-8BB1FFB6B338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DAC83-C1CD-9342-A23A-3EBAE3C0C9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06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365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146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01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819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885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996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153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619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649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337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86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04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611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945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266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82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89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9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46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95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52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381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DAC83-C1CD-9342-A23A-3EBAE3C0C91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58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3A650-0F96-B949-883B-2F2D04C28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D31FE6-9E95-8A47-8F9F-19F6A4861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B1DACA-2717-B940-A190-965E0757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D735A9-7A40-3B48-9AB2-0A0B9449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02412-97F4-344E-A49E-7DF795A1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46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E1608-63FA-7A46-B35B-B207DB1C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38541B-4D0B-144D-8277-649D91A91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0D0424-EDBD-6547-94E6-6CED9DE1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64A33-B146-EC42-9274-A80E4099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45A603-0172-0144-990F-B19E1992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1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DD74B2-235A-1E40-BD82-A6E816D01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0FB753-A3AD-8840-9F1B-F60C3389A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6DB2CB-98DC-8542-876C-0AA6680A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752D4F-0227-274C-818A-37D15CBA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3722AD-3BBF-DE49-B6A5-5344DC6B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49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0F0CA-CA0B-7F46-AAE7-3B7B30C96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8B6FDD-DDEE-8641-A343-5F93D7AF7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0842C8-BFDA-014D-86A8-1A622929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9F2EA7-B7A8-034C-9F09-C6E9DE62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C23E49-564F-3941-BCA6-487AA4D1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12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00B99-D489-DD47-A2F7-B9DCC1F3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8152BE-8B3A-D94A-AA26-56CEF3074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D29B59-BAA1-D641-BAD1-4F5E188C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DBE29E-7394-6F40-96EF-CFD9633A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B1C391-57E8-FD42-984D-73BF84C0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93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C21AF-68C5-4341-B084-9CF8C582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21C801-178B-9A4B-B93F-A4F80DDC8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4F48F0-4AFD-4C4C-A822-CE7FD75DB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880291-ABE0-4E49-B45B-13570B04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B1BE93-A270-4E43-9B0D-380914C9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7E8805-23EB-1840-B6B8-3DD36D5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47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2E773-C041-944A-9A7A-71144CBB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946DF6-A5DD-AD4F-A90A-2BFB1A0A0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6B1081-957B-EF47-A6C7-12C38FCE4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25A1FC-168B-A742-8FDB-CFC01AECD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448A97-03B2-8F49-BCD8-771AA91A4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354493-F2F9-C34B-9A70-B000E288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396CB0-7174-014C-AC51-1676D140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509EDF-6A64-D04F-8FFD-6B79D36D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53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61DAF-2AFC-7042-A1B6-4AE103D2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99F824-C4B4-EE4A-B204-32204549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196CA5-49AE-074C-8D1C-737DE478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90E141-8EBD-7647-8AC3-2E7F1959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67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5203D9D-E2EC-C64D-8387-70557B2F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7F3A19-C8D7-EE44-8BFA-ACBAEE4F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66CA3D-25AF-B048-9ECA-50C12744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09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5BA25-EF7B-F941-B2DF-FBA78546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34A494-0B37-C941-9AC2-FBFC48A3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8F7C3F-CEB5-2244-A95E-4CCF50685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4BFF1B-E1A1-7348-8FC7-C4599A5E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633088-269E-E349-BA54-105F0BBD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8152D5-F487-EA4D-A959-0302F21A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48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FC635-13FF-BD43-930D-CEEDB257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D52CFD-16DC-EB4D-8731-72EF2D79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174A6A-5E4B-FD46-AACF-8B35DA027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572F1F-CA53-6249-8933-C2C78A74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DD5CCA-39A6-BA4F-8009-6E40627E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BA6024-92A2-114B-AFA9-CD802F3D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11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C93B21-DCC8-7A44-8363-A470B4CE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358FEE-21F7-6249-9312-E50C2BCA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CB5A0C-A0BC-1B40-AE73-CF8890CD5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44EB-61E3-8C44-B90D-18A0E90E1601}" type="datetimeFigureOut">
              <a:rPr lang="de-DE" smtClean="0"/>
              <a:t>28.05.19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BD799-8B07-BB4F-8572-CE9B390F5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444549-D44A-6B4E-80B8-E429E8747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E884-F280-DE45-853F-020AF3096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05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170" y="3075708"/>
            <a:ext cx="5284396" cy="1144782"/>
          </a:xfrm>
        </p:spPr>
        <p:txBody>
          <a:bodyPr anchor="b">
            <a:norm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intro_gna</a:t>
            </a:r>
            <a:br>
              <a:rPr lang="de-DE" sz="3000" b="1" dirty="0">
                <a:solidFill>
                  <a:schemeClr val="bg1"/>
                </a:solidFill>
              </a:rPr>
            </a:br>
            <a:endParaRPr lang="de-DE" sz="3000" b="1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EF1B8AD-A0B9-BB40-BE7C-F1CD23004713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A452EE1F-82EE-B949-8D50-6DBD04C28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</p:spTree>
    <p:extLst>
      <p:ext uri="{BB962C8B-B14F-4D97-AF65-F5344CB8AC3E}">
        <p14:creationId xmlns:p14="http://schemas.microsoft.com/office/powerpoint/2010/main" val="84005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525" y="2565064"/>
            <a:ext cx="5481732" cy="3779942"/>
          </a:xfrm>
        </p:spPr>
        <p:txBody>
          <a:bodyPr anchor="b">
            <a:noAutofit/>
          </a:bodyPr>
          <a:lstStyle/>
          <a:p>
            <a:pPr algn="l"/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gna_tools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sz="1000" dirty="0">
                <a:solidFill>
                  <a:schemeClr val="bg1"/>
                </a:solidFill>
              </a:rPr>
            </a:b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website</a:t>
            </a:r>
            <a:r>
              <a:rPr lang="de-DE" sz="2500" dirty="0">
                <a:solidFill>
                  <a:schemeClr val="bg1"/>
                </a:solidFill>
              </a:rPr>
              <a:t> (</a:t>
            </a:r>
            <a:r>
              <a:rPr lang="de-DE" sz="2500" dirty="0" err="1">
                <a:solidFill>
                  <a:schemeClr val="bg1"/>
                </a:solidFill>
              </a:rPr>
              <a:t>wordpress</a:t>
            </a:r>
            <a:r>
              <a:rPr lang="de-DE" sz="2500" dirty="0">
                <a:solidFill>
                  <a:schemeClr val="bg1"/>
                </a:solidFill>
              </a:rPr>
              <a:t>)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cfa</a:t>
            </a:r>
            <a:r>
              <a:rPr lang="de-DE" sz="2500" dirty="0">
                <a:solidFill>
                  <a:schemeClr val="bg1"/>
                </a:solidFill>
              </a:rPr>
              <a:t> &amp; #</a:t>
            </a:r>
            <a:r>
              <a:rPr lang="de-DE" sz="2500" dirty="0" err="1">
                <a:solidFill>
                  <a:schemeClr val="bg1"/>
                </a:solidFill>
              </a:rPr>
              <a:t>cfp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registration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video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call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system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onsite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tools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badge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printing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speaker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survey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event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survey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speaker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database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783AFA-58FC-C745-8D3C-53FB3CB73013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A8D2574D-8074-7243-9F89-8AD3327DC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</p:spTree>
    <p:extLst>
      <p:ext uri="{BB962C8B-B14F-4D97-AF65-F5344CB8AC3E}">
        <p14:creationId xmlns:p14="http://schemas.microsoft.com/office/powerpoint/2010/main" val="205863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7096" y="2237498"/>
            <a:ext cx="5854212" cy="4164021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cfa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r>
              <a:rPr lang="de-DE" sz="3000" b="1" dirty="0" err="1">
                <a:solidFill>
                  <a:schemeClr val="bg1"/>
                </a:solidFill>
              </a:rPr>
              <a:t>and</a:t>
            </a:r>
            <a:r>
              <a:rPr lang="de-DE" sz="3000" b="1" dirty="0">
                <a:solidFill>
                  <a:schemeClr val="bg1"/>
                </a:solidFill>
              </a:rPr>
              <a:t> #</a:t>
            </a:r>
            <a:r>
              <a:rPr lang="de-DE" sz="3000" b="1" dirty="0" err="1">
                <a:solidFill>
                  <a:schemeClr val="bg1"/>
                </a:solidFill>
              </a:rPr>
              <a:t>cfp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call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for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abstract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call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for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presentation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#backend incl. </a:t>
            </a:r>
            <a:r>
              <a:rPr lang="de-DE" sz="2500" dirty="0" err="1">
                <a:solidFill>
                  <a:schemeClr val="bg1"/>
                </a:solidFill>
              </a:rPr>
              <a:t>rating</a:t>
            </a:r>
            <a:r>
              <a:rPr lang="de-DE" sz="2500" dirty="0">
                <a:solidFill>
                  <a:schemeClr val="bg1"/>
                </a:solidFill>
              </a:rPr>
              <a:t>/ </a:t>
            </a:r>
            <a:r>
              <a:rPr lang="de-DE" sz="2500" dirty="0" err="1">
                <a:solidFill>
                  <a:schemeClr val="bg1"/>
                </a:solidFill>
              </a:rPr>
              <a:t>Judging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timetable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speaker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survey</a:t>
            </a:r>
            <a:endParaRPr lang="de-DE" sz="250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586DBD-D6BD-A349-B5C1-9721A2E7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514" y="3201517"/>
            <a:ext cx="1806459" cy="101613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C410C9-50F9-5B42-844E-525446E7A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6073" y="3247793"/>
            <a:ext cx="1683694" cy="92358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7CE323F-5277-824E-A14F-E685AFC1A528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3D1ADA3B-13E7-254A-B7C7-1A99991B4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</p:spTree>
    <p:extLst>
      <p:ext uri="{BB962C8B-B14F-4D97-AF65-F5344CB8AC3E}">
        <p14:creationId xmlns:p14="http://schemas.microsoft.com/office/powerpoint/2010/main" val="51761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304" y="2467427"/>
            <a:ext cx="5481732" cy="2886769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agenda_and_timeshedule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30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timetable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agenda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scheduling</a:t>
            </a:r>
            <a:endParaRPr lang="de-DE" sz="250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586DBD-D6BD-A349-B5C1-9721A2E7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582" y="3557973"/>
            <a:ext cx="1806459" cy="101613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A489768-971C-6A4F-BD62-845A520BA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5319" y="3604249"/>
            <a:ext cx="1683694" cy="92358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3A2CB37-56F8-6741-BE43-62B87878D4C2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478F96AB-C27D-6E46-B56F-75E1DF26C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</p:spTree>
    <p:extLst>
      <p:ext uri="{BB962C8B-B14F-4D97-AF65-F5344CB8AC3E}">
        <p14:creationId xmlns:p14="http://schemas.microsoft.com/office/powerpoint/2010/main" val="57521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247" y="2451595"/>
            <a:ext cx="5481732" cy="3612475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event_registration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#online-registration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payment</a:t>
            </a:r>
            <a:r>
              <a:rPr lang="de-DE" sz="2500" dirty="0">
                <a:solidFill>
                  <a:schemeClr val="bg1"/>
                </a:solidFill>
              </a:rPr>
              <a:t> (</a:t>
            </a:r>
            <a:r>
              <a:rPr lang="de-DE" sz="2500" dirty="0" err="1">
                <a:solidFill>
                  <a:schemeClr val="bg1"/>
                </a:solidFill>
              </a:rPr>
              <a:t>paypal</a:t>
            </a:r>
            <a:r>
              <a:rPr lang="de-DE" sz="2500" dirty="0">
                <a:solidFill>
                  <a:schemeClr val="bg1"/>
                </a:solidFill>
              </a:rPr>
              <a:t>, cc, </a:t>
            </a:r>
            <a:r>
              <a:rPr lang="de-DE" sz="2500" dirty="0" err="1">
                <a:solidFill>
                  <a:schemeClr val="bg1"/>
                </a:solidFill>
              </a:rPr>
              <a:t>invoice</a:t>
            </a:r>
            <a:r>
              <a:rPr lang="de-DE" sz="2500" dirty="0">
                <a:solidFill>
                  <a:schemeClr val="bg1"/>
                </a:solidFill>
              </a:rPr>
              <a:t>)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attendee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management</a:t>
            </a:r>
            <a:r>
              <a:rPr lang="de-DE" sz="2500" dirty="0">
                <a:solidFill>
                  <a:schemeClr val="bg1"/>
                </a:solidFill>
              </a:rPr>
              <a:t>; </a:t>
            </a:r>
            <a:r>
              <a:rPr lang="de-DE" sz="2500" dirty="0" err="1">
                <a:solidFill>
                  <a:schemeClr val="bg1"/>
                </a:solidFill>
              </a:rPr>
              <a:t>roles</a:t>
            </a:r>
            <a:r>
              <a:rPr lang="de-DE" sz="2500" dirty="0">
                <a:solidFill>
                  <a:schemeClr val="bg1"/>
                </a:solidFill>
              </a:rPr>
              <a:t>; </a:t>
            </a:r>
            <a:r>
              <a:rPr lang="de-DE" sz="2500" dirty="0" err="1">
                <a:solidFill>
                  <a:schemeClr val="bg1"/>
                </a:solidFill>
              </a:rPr>
              <a:t>and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rules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attendee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list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publishing</a:t>
            </a:r>
            <a:r>
              <a:rPr lang="de-DE" sz="2500" dirty="0">
                <a:solidFill>
                  <a:schemeClr val="bg1"/>
                </a:solidFill>
              </a:rPr>
              <a:t> online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586DBD-D6BD-A349-B5C1-9721A2E7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581" y="3222824"/>
            <a:ext cx="1806459" cy="101613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D97C3A-CC82-A84D-8CBD-683138131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900" y="3305638"/>
            <a:ext cx="1883257" cy="85050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908563-8C66-9F4C-8EFD-24B7E4C9A9BF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72CE4664-56E6-BB43-9D9D-8C1ADE41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</p:spTree>
    <p:extLst>
      <p:ext uri="{BB962C8B-B14F-4D97-AF65-F5344CB8AC3E}">
        <p14:creationId xmlns:p14="http://schemas.microsoft.com/office/powerpoint/2010/main" val="195431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248" y="2452914"/>
            <a:ext cx="5752610" cy="3583455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onsite_management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onsite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check-in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#mobile </a:t>
            </a:r>
            <a:r>
              <a:rPr lang="de-DE" sz="2500" dirty="0" err="1">
                <a:solidFill>
                  <a:schemeClr val="bg1"/>
                </a:solidFill>
              </a:rPr>
              <a:t>check-in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badge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printing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endParaRPr lang="de-DE" sz="250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586DBD-D6BD-A349-B5C1-9721A2E7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102" y="3429000"/>
            <a:ext cx="1806459" cy="101613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D97C3A-CC82-A84D-8CBD-683138131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415" y="3511814"/>
            <a:ext cx="1883257" cy="85050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3D68E0E-C3CF-1642-9060-5D722E0DEC67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8F2EA201-8E01-5044-AF7D-9CEA742C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</p:spTree>
    <p:extLst>
      <p:ext uri="{BB962C8B-B14F-4D97-AF65-F5344CB8AC3E}">
        <p14:creationId xmlns:p14="http://schemas.microsoft.com/office/powerpoint/2010/main" val="383623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248" y="2536049"/>
            <a:ext cx="5481732" cy="2843221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survey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30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speaker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survey</a:t>
            </a:r>
            <a:r>
              <a:rPr lang="de-DE" sz="2500" dirty="0">
                <a:solidFill>
                  <a:schemeClr val="bg1"/>
                </a:solidFill>
              </a:rPr>
              <a:t> live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event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survey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586DBD-D6BD-A349-B5C1-9721A2E7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931" y="3295618"/>
            <a:ext cx="1806459" cy="101613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3D68E0E-C3CF-1642-9060-5D722E0DEC67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8F2EA201-8E01-5044-AF7D-9CEA742C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</p:spTree>
    <p:extLst>
      <p:ext uri="{BB962C8B-B14F-4D97-AF65-F5344CB8AC3E}">
        <p14:creationId xmlns:p14="http://schemas.microsoft.com/office/powerpoint/2010/main" val="211944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246" y="2493818"/>
            <a:ext cx="5481732" cy="2874889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video_conf_call_System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nog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rooms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commitee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rooms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3D68E0E-C3CF-1642-9060-5D722E0DEC67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8F2EA201-8E01-5044-AF7D-9CEA742C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C83C3D-E430-B641-A5C5-E3E6446B2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657" y="3274124"/>
            <a:ext cx="1914071" cy="1010204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1961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385" y="2507016"/>
            <a:ext cx="5481732" cy="2532871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website_cms_system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sso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to</a:t>
            </a:r>
            <a:r>
              <a:rPr lang="de-DE" sz="2500" dirty="0">
                <a:solidFill>
                  <a:schemeClr val="bg1"/>
                </a:solidFill>
              </a:rPr>
              <a:t> all </a:t>
            </a:r>
            <a:r>
              <a:rPr lang="de-DE" sz="2500" dirty="0" err="1">
                <a:solidFill>
                  <a:schemeClr val="bg1"/>
                </a:solidFill>
              </a:rPr>
              <a:t>gna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tools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3D68E0E-C3CF-1642-9060-5D722E0DEC67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8F2EA201-8E01-5044-AF7D-9CEA742C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CE8468-7369-A64E-9399-A301F9A4E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474" y="3229609"/>
            <a:ext cx="1738402" cy="1082138"/>
          </a:xfrm>
          <a:prstGeom prst="rect">
            <a:avLst/>
          </a:prstGeom>
          <a:solidFill>
            <a:schemeClr val="bg1"/>
          </a:solidFill>
          <a:ln w="95250">
            <a:noFill/>
          </a:ln>
        </p:spPr>
      </p:pic>
    </p:spTree>
    <p:extLst>
      <p:ext uri="{BB962C8B-B14F-4D97-AF65-F5344CB8AC3E}">
        <p14:creationId xmlns:p14="http://schemas.microsoft.com/office/powerpoint/2010/main" val="157533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0899" y="2443942"/>
            <a:ext cx="5481732" cy="2890183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nog_cloud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nog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cloud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#250GB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3D68E0E-C3CF-1642-9060-5D722E0DEC67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8F2EA201-8E01-5044-AF7D-9CEA742C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9B7858-6699-8449-A964-24A7CFB1B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339" y="3050638"/>
            <a:ext cx="1997033" cy="14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385" y="2591465"/>
            <a:ext cx="5481732" cy="2445782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nog_mailinglist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gdfpr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compliant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3D68E0E-C3CF-1642-9060-5D722E0DEC67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8F2EA201-8E01-5044-AF7D-9CEA742C6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122" y="6657752"/>
            <a:ext cx="1048215" cy="277857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#csnog2019</a:t>
            </a:r>
          </a:p>
        </p:txBody>
      </p:sp>
    </p:spTree>
    <p:extLst>
      <p:ext uri="{BB962C8B-B14F-4D97-AF65-F5344CB8AC3E}">
        <p14:creationId xmlns:p14="http://schemas.microsoft.com/office/powerpoint/2010/main" val="307946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3795" y="2277084"/>
            <a:ext cx="5910152" cy="3984460"/>
          </a:xfrm>
        </p:spPr>
        <p:txBody>
          <a:bodyPr anchor="b">
            <a:norm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created</a:t>
            </a:r>
            <a:r>
              <a:rPr lang="de-DE" sz="3000" b="1" dirty="0">
                <a:solidFill>
                  <a:schemeClr val="bg1"/>
                </a:solidFill>
              </a:rPr>
              <a:t> a global </a:t>
            </a:r>
            <a:r>
              <a:rPr lang="de-DE" sz="3000" b="1" dirty="0" err="1">
                <a:solidFill>
                  <a:schemeClr val="bg1"/>
                </a:solidFill>
              </a:rPr>
              <a:t>organisation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br>
              <a:rPr lang="de-DE" sz="3000" b="1" dirty="0">
                <a:solidFill>
                  <a:schemeClr val="bg1"/>
                </a:solidFill>
              </a:rPr>
            </a:br>
            <a:r>
              <a:rPr lang="de-DE" sz="3000" b="1" dirty="0" err="1">
                <a:solidFill>
                  <a:schemeClr val="bg1"/>
                </a:solidFill>
              </a:rPr>
              <a:t>with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r>
              <a:rPr lang="de-DE" sz="3000" b="1" dirty="0" err="1">
                <a:solidFill>
                  <a:schemeClr val="bg1"/>
                </a:solidFill>
              </a:rPr>
              <a:t>one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r>
              <a:rPr lang="de-DE" sz="3000" b="1" dirty="0" err="1">
                <a:solidFill>
                  <a:schemeClr val="bg1"/>
                </a:solidFill>
              </a:rPr>
              <a:t>mission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dirty="0">
                <a:solidFill>
                  <a:schemeClr val="bg1"/>
                </a:solidFill>
              </a:rPr>
            </a:br>
            <a:r>
              <a:rPr lang="de-DE" sz="3000" dirty="0">
                <a:solidFill>
                  <a:schemeClr val="bg1"/>
                </a:solidFill>
              </a:rPr>
              <a:t>#</a:t>
            </a:r>
            <a:r>
              <a:rPr lang="de-DE" sz="3000" dirty="0" err="1">
                <a:solidFill>
                  <a:schemeClr val="bg1"/>
                </a:solidFill>
              </a:rPr>
              <a:t>help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network</a:t>
            </a:r>
            <a:r>
              <a:rPr lang="de-DE" sz="3000" dirty="0">
                <a:solidFill>
                  <a:schemeClr val="bg1"/>
                </a:solidFill>
              </a:rPr>
              <a:t> </a:t>
            </a:r>
            <a:r>
              <a:rPr lang="de-DE" sz="3000" dirty="0" err="1">
                <a:solidFill>
                  <a:schemeClr val="bg1"/>
                </a:solidFill>
              </a:rPr>
              <a:t>operators</a:t>
            </a:r>
            <a:r>
              <a:rPr lang="de-DE" sz="3000" dirty="0">
                <a:solidFill>
                  <a:schemeClr val="bg1"/>
                </a:solidFill>
              </a:rPr>
              <a:t> &amp; </a:t>
            </a:r>
            <a:r>
              <a:rPr lang="de-DE" sz="3000" dirty="0" err="1">
                <a:solidFill>
                  <a:schemeClr val="bg1"/>
                </a:solidFill>
              </a:rPr>
              <a:t>nog´s</a:t>
            </a:r>
            <a:br>
              <a:rPr lang="de-DE" sz="3000" dirty="0">
                <a:solidFill>
                  <a:schemeClr val="bg1"/>
                </a:solidFill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D2140FC-3BBA-4A41-B2B5-B1EDC92A051F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F6F8ED3C-3905-FB4E-A669-8183F8CBAAE9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7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382" y="1853871"/>
            <a:ext cx="5481732" cy="4551300"/>
          </a:xfrm>
        </p:spPr>
        <p:txBody>
          <a:bodyPr anchor="b">
            <a:norm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longterm_plan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cover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speaker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expenses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for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nogs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to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getting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better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speaker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fund</a:t>
            </a:r>
            <a:r>
              <a:rPr lang="de-DE" sz="2500" dirty="0">
                <a:solidFill>
                  <a:schemeClr val="bg1"/>
                </a:solidFill>
              </a:rPr>
              <a:t> open </a:t>
            </a:r>
            <a:r>
              <a:rPr lang="de-DE" sz="2500" dirty="0" err="1">
                <a:solidFill>
                  <a:schemeClr val="bg1"/>
                </a:solidFill>
              </a:rPr>
              <a:t>source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projects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that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benefit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network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operators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provide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nogs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with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training</a:t>
            </a:r>
            <a:r>
              <a:rPr lang="de-DE" sz="2500" dirty="0">
                <a:solidFill>
                  <a:schemeClr val="bg1"/>
                </a:solidFill>
              </a:rPr>
              <a:t> material </a:t>
            </a:r>
            <a:r>
              <a:rPr lang="de-DE" sz="2500" dirty="0" err="1">
                <a:solidFill>
                  <a:schemeClr val="bg1"/>
                </a:solidFill>
              </a:rPr>
              <a:t>they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can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use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for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their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members</a:t>
            </a:r>
            <a:br>
              <a:rPr lang="de-DE" sz="2500" dirty="0">
                <a:solidFill>
                  <a:schemeClr val="bg1"/>
                </a:solidFill>
              </a:rPr>
            </a:b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42A75BE-2553-F947-BC66-5C1ACCBCCDC9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23BE688-69BA-8246-88DF-44FA161EF90B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189" y="2693323"/>
            <a:ext cx="5481732" cy="3204639"/>
          </a:xfrm>
        </p:spPr>
        <p:txBody>
          <a:bodyPr anchor="b">
            <a:normAutofit/>
          </a:bodyPr>
          <a:lstStyle/>
          <a:p>
            <a:pPr algn="l"/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creating</a:t>
            </a:r>
            <a:r>
              <a:rPr lang="de-DE" sz="2500" dirty="0">
                <a:solidFill>
                  <a:schemeClr val="bg1"/>
                </a:solidFill>
              </a:rPr>
              <a:t> regional </a:t>
            </a:r>
            <a:r>
              <a:rPr lang="de-DE" sz="2500" dirty="0" err="1">
                <a:solidFill>
                  <a:schemeClr val="bg1"/>
                </a:solidFill>
              </a:rPr>
              <a:t>working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groups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speaker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database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event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database</a:t>
            </a:r>
            <a:r>
              <a:rPr lang="de-DE" sz="2500" dirty="0">
                <a:solidFill>
                  <a:schemeClr val="bg1"/>
                </a:solidFill>
              </a:rPr>
              <a:t> (</a:t>
            </a:r>
            <a:r>
              <a:rPr lang="de-DE" sz="2500" dirty="0" err="1">
                <a:solidFill>
                  <a:schemeClr val="bg1"/>
                </a:solidFill>
              </a:rPr>
              <a:t>nsrc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calendar</a:t>
            </a:r>
            <a:r>
              <a:rPr lang="de-DE" sz="2500" dirty="0">
                <a:solidFill>
                  <a:schemeClr val="bg1"/>
                </a:solidFill>
              </a:rPr>
              <a:t>)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42A75BE-2553-F947-BC66-5C1ACCBCCDC9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23BE688-69BA-8246-88DF-44FA161EF90B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34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693" y="2561259"/>
            <a:ext cx="4970985" cy="3287235"/>
          </a:xfrm>
        </p:spPr>
        <p:txBody>
          <a:bodyPr anchor="b">
            <a:normAutofit fontScale="90000"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we_need_you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br>
              <a:rPr lang="de-DE" sz="3000" b="1" dirty="0">
                <a:solidFill>
                  <a:schemeClr val="bg1"/>
                </a:solidFill>
              </a:rPr>
            </a:br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how_you_can_help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        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input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topics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projects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speakers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#open </a:t>
            </a:r>
            <a:r>
              <a:rPr lang="de-DE" sz="2500" dirty="0" err="1">
                <a:solidFill>
                  <a:schemeClr val="bg1"/>
                </a:solidFill>
              </a:rPr>
              <a:t>source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development</a:t>
            </a: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motivation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and_money</a:t>
            </a:r>
            <a:r>
              <a:rPr lang="de-DE" sz="2500" dirty="0">
                <a:solidFill>
                  <a:schemeClr val="bg1"/>
                </a:solidFill>
              </a:rPr>
              <a:t> (sponsoring)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42A75BE-2553-F947-BC66-5C1ACCBCCDC9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23BE688-69BA-8246-88DF-44FA161EF90B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5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9842" y="3220593"/>
            <a:ext cx="6167845" cy="806612"/>
          </a:xfrm>
        </p:spPr>
        <p:txBody>
          <a:bodyPr anchor="b">
            <a:normAutofit/>
          </a:bodyPr>
          <a:lstStyle/>
          <a:p>
            <a:pPr algn="l"/>
            <a:r>
              <a:rPr lang="de-DE" sz="5000" dirty="0" err="1">
                <a:solidFill>
                  <a:schemeClr val="bg1"/>
                </a:solidFill>
              </a:rPr>
              <a:t>board@nogalliance.org</a:t>
            </a:r>
            <a:endParaRPr lang="de-DE" sz="50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42A75BE-2553-F947-BC66-5C1ACCBCCDC9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23BE688-69BA-8246-88DF-44FA161EF90B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2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382" y="2498715"/>
            <a:ext cx="5481732" cy="1015473"/>
          </a:xfrm>
        </p:spPr>
        <p:txBody>
          <a:bodyPr anchor="b">
            <a:norm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gna_board</a:t>
            </a:r>
            <a:endParaRPr lang="de-DE" sz="3000" b="1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42A75BE-2553-F947-BC66-5C1ACCBCCDC9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23BE688-69BA-8246-88DF-44FA161EF90B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387" y="3099458"/>
            <a:ext cx="5787931" cy="3327019"/>
          </a:xfrm>
        </p:spPr>
        <p:txBody>
          <a:bodyPr anchor="b">
            <a:normAutofit fontScale="90000"/>
          </a:bodyPr>
          <a:lstStyle/>
          <a:p>
            <a:r>
              <a:rPr lang="de-DE" sz="3000" b="1" dirty="0" err="1">
                <a:solidFill>
                  <a:schemeClr val="bg1"/>
                </a:solidFill>
              </a:rPr>
              <a:t>Nishal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r>
              <a:rPr lang="de-DE" sz="3000" b="1" dirty="0" err="1">
                <a:solidFill>
                  <a:schemeClr val="bg1"/>
                </a:solidFill>
              </a:rPr>
              <a:t>Goburdhan</a:t>
            </a:r>
            <a:r>
              <a:rPr lang="de-DE" sz="3000" b="1" dirty="0">
                <a:solidFill>
                  <a:schemeClr val="bg1"/>
                </a:solidFill>
              </a:rPr>
              <a:t> (ZA)</a:t>
            </a:r>
            <a:br>
              <a:rPr lang="de-DE" sz="3000" b="1" dirty="0">
                <a:solidFill>
                  <a:schemeClr val="bg1"/>
                </a:solidFill>
              </a:rPr>
            </a:br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chair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a </a:t>
            </a:r>
            <a:r>
              <a:rPr lang="de-DE" sz="2000" dirty="0" err="1">
                <a:solidFill>
                  <a:schemeClr val="bg1"/>
                </a:solidFill>
              </a:rPr>
              <a:t>internet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infastructure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analyst</a:t>
            </a:r>
            <a:r>
              <a:rPr lang="de-DE" sz="2600" dirty="0">
                <a:solidFill>
                  <a:schemeClr val="bg1"/>
                </a:solidFill>
              </a:rPr>
              <a:t>, </a:t>
            </a:r>
            <a:br>
              <a:rPr lang="de-DE" sz="2600" dirty="0">
                <a:solidFill>
                  <a:schemeClr val="bg1"/>
                </a:solidFill>
              </a:rPr>
            </a:br>
            <a:r>
              <a:rPr lang="de-DE" sz="2000" dirty="0" err="1">
                <a:solidFill>
                  <a:schemeClr val="bg1"/>
                </a:solidFill>
              </a:rPr>
              <a:t>specialist</a:t>
            </a:r>
            <a:r>
              <a:rPr lang="de-DE" sz="2000" dirty="0">
                <a:solidFill>
                  <a:schemeClr val="bg1"/>
                </a:solidFill>
              </a:rPr>
              <a:t> in </a:t>
            </a:r>
            <a:r>
              <a:rPr lang="de-DE" sz="2000" dirty="0" err="1">
                <a:solidFill>
                  <a:schemeClr val="bg1"/>
                </a:solidFill>
              </a:rPr>
              <a:t>internet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infrastructure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 err="1">
                <a:solidFill>
                  <a:schemeClr val="bg1"/>
                </a:solidFill>
              </a:rPr>
              <a:t>ixp</a:t>
            </a:r>
            <a:r>
              <a:rPr lang="de-DE" sz="2000" dirty="0">
                <a:solidFill>
                  <a:schemeClr val="bg1"/>
                </a:solidFill>
              </a:rPr>
              <a:t> Manager </a:t>
            </a:r>
            <a:r>
              <a:rPr lang="de-DE" sz="2000" dirty="0" err="1">
                <a:solidFill>
                  <a:schemeClr val="bg1"/>
                </a:solidFill>
              </a:rPr>
              <a:t>and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supporter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nogs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95DA927-BC62-0D4C-BFC8-ECB804BF5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59" y="660516"/>
            <a:ext cx="2038079" cy="203807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BC038CC-ED4B-6B4C-B321-489D575E3C88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8CBAAFA0-0164-2947-9F8A-BA41DB2BC9C2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8652" y="1922147"/>
            <a:ext cx="5910152" cy="3984460"/>
          </a:xfrm>
        </p:spPr>
        <p:txBody>
          <a:bodyPr anchor="b">
            <a:normAutofit/>
          </a:bodyPr>
          <a:lstStyle/>
          <a:p>
            <a:r>
              <a:rPr lang="de-DE" sz="3000" b="1" dirty="0">
                <a:solidFill>
                  <a:schemeClr val="bg1"/>
                </a:solidFill>
              </a:rPr>
              <a:t>Sander </a:t>
            </a:r>
            <a:r>
              <a:rPr lang="de-DE" sz="3000" b="1" dirty="0" err="1">
                <a:solidFill>
                  <a:schemeClr val="bg1"/>
                </a:solidFill>
              </a:rPr>
              <a:t>Steffann</a:t>
            </a:r>
            <a:r>
              <a:rPr lang="de-DE" sz="3000" b="1" dirty="0">
                <a:solidFill>
                  <a:schemeClr val="bg1"/>
                </a:solidFill>
              </a:rPr>
              <a:t> (NL)</a:t>
            </a:r>
            <a:br>
              <a:rPr lang="de-DE" sz="3000" b="1" dirty="0">
                <a:solidFill>
                  <a:schemeClr val="bg1"/>
                </a:solidFill>
              </a:rPr>
            </a:br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treasurer</a:t>
            </a:r>
            <a:r>
              <a:rPr lang="de-DE" sz="3000" b="1" dirty="0">
                <a:solidFill>
                  <a:schemeClr val="bg1"/>
                </a:solidFill>
              </a:rPr>
              <a:t>_&amp;_</a:t>
            </a:r>
            <a:r>
              <a:rPr lang="de-DE" sz="3000" b="1" dirty="0" err="1">
                <a:solidFill>
                  <a:schemeClr val="bg1"/>
                </a:solidFill>
              </a:rPr>
              <a:t>secretary</a:t>
            </a: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b="1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an international IPv6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 err="1">
                <a:solidFill>
                  <a:schemeClr val="bg1"/>
                </a:solidFill>
              </a:rPr>
              <a:t>consultant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and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founder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member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of</a:t>
            </a:r>
            <a:r>
              <a:rPr lang="de-DE" sz="1800" dirty="0">
                <a:solidFill>
                  <a:schemeClr val="bg1"/>
                </a:solidFill>
              </a:rPr>
              <a:t> </a:t>
            </a:r>
            <a:r>
              <a:rPr lang="de-DE" sz="1800" dirty="0" err="1">
                <a:solidFill>
                  <a:schemeClr val="bg1"/>
                </a:solidFill>
              </a:rPr>
              <a:t>nlnog</a:t>
            </a:r>
            <a:r>
              <a:rPr lang="de-DE" sz="1800" dirty="0">
                <a:solidFill>
                  <a:schemeClr val="bg1"/>
                </a:solidFill>
              </a:rPr>
              <a:t>,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 err="1">
                <a:solidFill>
                  <a:schemeClr val="bg1"/>
                </a:solidFill>
              </a:rPr>
              <a:t>former</a:t>
            </a:r>
            <a:r>
              <a:rPr lang="de-DE" sz="1800" dirty="0">
                <a:solidFill>
                  <a:schemeClr val="bg1"/>
                </a:solidFill>
              </a:rPr>
              <a:t> </a:t>
            </a:r>
            <a:r>
              <a:rPr lang="de-DE" sz="1800" dirty="0" err="1">
                <a:solidFill>
                  <a:schemeClr val="bg1"/>
                </a:solidFill>
              </a:rPr>
              <a:t>ripe</a:t>
            </a:r>
            <a:r>
              <a:rPr lang="de-DE" sz="1800" dirty="0">
                <a:solidFill>
                  <a:schemeClr val="bg1"/>
                </a:solidFill>
              </a:rPr>
              <a:t> </a:t>
            </a:r>
            <a:r>
              <a:rPr lang="de-DE" sz="1800" dirty="0" err="1">
                <a:solidFill>
                  <a:schemeClr val="bg1"/>
                </a:solidFill>
              </a:rPr>
              <a:t>address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policy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working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group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co‐chair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D9DD5CB-4BCC-494E-B93F-1E8C7832C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59" y="638214"/>
            <a:ext cx="2038079" cy="203807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ABE0C5F-848D-C445-8577-E2388FEDD0D4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5A0C6201-5A38-3A4D-A7C4-C46548A9288D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7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388" y="2731926"/>
            <a:ext cx="5758902" cy="3045370"/>
          </a:xfrm>
        </p:spPr>
        <p:txBody>
          <a:bodyPr anchor="b">
            <a:normAutofit/>
          </a:bodyPr>
          <a:lstStyle/>
          <a:p>
            <a:r>
              <a:rPr lang="de-DE" sz="3000" b="1" dirty="0">
                <a:solidFill>
                  <a:schemeClr val="bg1"/>
                </a:solidFill>
              </a:rPr>
              <a:t>Rene Fichtmueller (GE)</a:t>
            </a:r>
            <a:br>
              <a:rPr lang="de-DE" sz="3000" b="1" dirty="0">
                <a:solidFill>
                  <a:schemeClr val="bg1"/>
                </a:solidFill>
              </a:rPr>
            </a:br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board_member</a:t>
            </a:r>
            <a:br>
              <a:rPr lang="de-DE" sz="3000" b="1" dirty="0">
                <a:solidFill>
                  <a:schemeClr val="bg1"/>
                </a:solidFill>
              </a:rPr>
            </a:br>
            <a:br>
              <a:rPr lang="de-DE" sz="30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an </a:t>
            </a:r>
            <a:r>
              <a:rPr lang="de-DE" sz="2000" dirty="0" err="1">
                <a:solidFill>
                  <a:schemeClr val="bg1"/>
                </a:solidFill>
              </a:rPr>
              <a:t>optician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aspirant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 err="1">
                <a:solidFill>
                  <a:schemeClr val="bg1"/>
                </a:solidFill>
              </a:rPr>
              <a:t>with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ixp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background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very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well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known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 err="1">
                <a:solidFill>
                  <a:schemeClr val="bg1"/>
                </a:solidFill>
              </a:rPr>
              <a:t>as</a:t>
            </a:r>
            <a:r>
              <a:rPr lang="de-DE" sz="2000" dirty="0">
                <a:solidFill>
                  <a:schemeClr val="bg1"/>
                </a:solidFill>
              </a:rPr>
              <a:t> an international </a:t>
            </a:r>
            <a:r>
              <a:rPr lang="de-DE" sz="2000" dirty="0" err="1">
                <a:solidFill>
                  <a:schemeClr val="bg1"/>
                </a:solidFill>
              </a:rPr>
              <a:t>participant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and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supporter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 err="1">
                <a:solidFill>
                  <a:schemeClr val="bg1"/>
                </a:solidFill>
              </a:rPr>
              <a:t>nogs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and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one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founding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members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 </a:t>
            </a:r>
            <a:r>
              <a:rPr lang="de-DE" sz="2000" dirty="0" err="1">
                <a:solidFill>
                  <a:schemeClr val="bg1"/>
                </a:solidFill>
              </a:rPr>
              <a:t>djsintech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2E8FAF9-D175-0B48-8DCF-72CDC512E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358" y="526702"/>
            <a:ext cx="2038079" cy="203807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CB619FC-0B9D-8C40-8DA7-339C975B5617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6C142AFC-8D37-DC44-A308-38FBD2776D93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0AF5A18-A893-EE40-A990-F0ABFE76F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267" y="2306452"/>
            <a:ext cx="5481732" cy="3747205"/>
          </a:xfrm>
        </p:spPr>
        <p:txBody>
          <a:bodyPr anchor="b">
            <a:no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what</a:t>
            </a:r>
            <a:r>
              <a:rPr lang="de-DE" sz="3000" b="1" dirty="0">
                <a:solidFill>
                  <a:schemeClr val="bg1"/>
                </a:solidFill>
              </a:rPr>
              <a:t> _</a:t>
            </a:r>
            <a:r>
              <a:rPr lang="de-DE" sz="3000" b="1" dirty="0" err="1">
                <a:solidFill>
                  <a:schemeClr val="bg1"/>
                </a:solidFill>
              </a:rPr>
              <a:t>we_are_doing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supporting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nogs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around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the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world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providing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tools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help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network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operators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develop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their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local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community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mentoring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B4E878-2AB1-9D4B-9E94-EA0A232A6ECB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5CE9CFDC-D0B9-4E45-8529-56F80ADAC490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6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9732" y="2033319"/>
            <a:ext cx="5781638" cy="4419602"/>
          </a:xfrm>
        </p:spPr>
        <p:txBody>
          <a:bodyPr anchor="b">
            <a:normAutofit/>
          </a:bodyPr>
          <a:lstStyle/>
          <a:p>
            <a:pPr algn="l"/>
            <a:r>
              <a:rPr lang="de-DE" sz="3000" b="1" dirty="0">
                <a:solidFill>
                  <a:schemeClr val="bg1"/>
                </a:solidFill>
              </a:rPr>
              <a:t>#</a:t>
            </a:r>
            <a:r>
              <a:rPr lang="de-DE" sz="3000" b="1" dirty="0" err="1">
                <a:solidFill>
                  <a:schemeClr val="bg1"/>
                </a:solidFill>
              </a:rPr>
              <a:t>how_we_are_doing_it</a:t>
            </a:r>
            <a:r>
              <a:rPr lang="de-DE" sz="3000" b="1" dirty="0">
                <a:solidFill>
                  <a:schemeClr val="bg1"/>
                </a:solidFill>
              </a:rPr>
              <a:t>:</a:t>
            </a:r>
            <a:br>
              <a:rPr lang="de-DE" sz="30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mentoring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bringing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together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network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operators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operate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and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customize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gna_tools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give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nogs</a:t>
            </a:r>
            <a:r>
              <a:rPr lang="de-DE" sz="2500" dirty="0">
                <a:solidFill>
                  <a:schemeClr val="bg1"/>
                </a:solidFill>
              </a:rPr>
              <a:t> a </a:t>
            </a:r>
            <a:r>
              <a:rPr lang="de-DE" sz="2500" dirty="0" err="1">
                <a:solidFill>
                  <a:schemeClr val="bg1"/>
                </a:solidFill>
              </a:rPr>
              <a:t>head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start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and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help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them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to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thrive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and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grow</a:t>
            </a:r>
            <a:br>
              <a:rPr lang="de-DE" sz="2500" dirty="0">
                <a:solidFill>
                  <a:schemeClr val="bg1"/>
                </a:solidFill>
              </a:rPr>
            </a:b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4CD681E-9D90-FC44-ACED-F0B6D1CE3862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8D1F0563-C6CE-9147-B721-ACBBB84EA6D7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4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3AF5D3-305D-FE4A-B92F-29DDE981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572" y="2581695"/>
            <a:ext cx="5781638" cy="3429990"/>
          </a:xfrm>
        </p:spPr>
        <p:txBody>
          <a:bodyPr anchor="b">
            <a:normAutofit/>
          </a:bodyPr>
          <a:lstStyle/>
          <a:p>
            <a:pPr algn="l"/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encouraging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world-wide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cooperation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building</a:t>
            </a:r>
            <a:r>
              <a:rPr lang="de-DE" sz="2500" dirty="0">
                <a:solidFill>
                  <a:schemeClr val="bg1"/>
                </a:solidFill>
              </a:rPr>
              <a:t> a global </a:t>
            </a:r>
            <a:r>
              <a:rPr lang="de-DE" sz="2500" dirty="0" err="1">
                <a:solidFill>
                  <a:schemeClr val="bg1"/>
                </a:solidFill>
              </a:rPr>
              <a:t>community</a:t>
            </a:r>
            <a:r>
              <a:rPr lang="de-DE" sz="2500" dirty="0">
                <a:solidFill>
                  <a:schemeClr val="bg1"/>
                </a:solidFill>
              </a:rPr>
              <a:t> hub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speaker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database</a:t>
            </a:r>
            <a:br>
              <a:rPr lang="de-DE" sz="2500" dirty="0">
                <a:solidFill>
                  <a:schemeClr val="bg1"/>
                </a:solidFill>
              </a:rPr>
            </a:br>
            <a:br>
              <a:rPr lang="de-DE" sz="2500" dirty="0">
                <a:solidFill>
                  <a:schemeClr val="bg1"/>
                </a:solidFill>
              </a:rPr>
            </a:br>
            <a:r>
              <a:rPr lang="de-DE" sz="2500" dirty="0">
                <a:solidFill>
                  <a:schemeClr val="bg1"/>
                </a:solidFill>
              </a:rPr>
              <a:t>#</a:t>
            </a:r>
            <a:r>
              <a:rPr lang="de-DE" sz="2500" dirty="0" err="1">
                <a:solidFill>
                  <a:schemeClr val="bg1"/>
                </a:solidFill>
              </a:rPr>
              <a:t>organising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best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practice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workshops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for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new</a:t>
            </a:r>
            <a:r>
              <a:rPr lang="de-DE" sz="2500" dirty="0">
                <a:solidFill>
                  <a:schemeClr val="bg1"/>
                </a:solidFill>
              </a:rPr>
              <a:t> </a:t>
            </a:r>
            <a:r>
              <a:rPr lang="de-DE" sz="2500" dirty="0" err="1">
                <a:solidFill>
                  <a:schemeClr val="bg1"/>
                </a:solidFill>
              </a:rPr>
              <a:t>nogs</a:t>
            </a:r>
            <a:br>
              <a:rPr lang="de-DE" sz="2500" dirty="0">
                <a:solidFill>
                  <a:schemeClr val="bg1"/>
                </a:solidFill>
              </a:rPr>
            </a:b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E5EEFE-7988-A345-8459-C020277E8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9" y="2237498"/>
            <a:ext cx="4047843" cy="23830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4CD681E-9D90-FC44-ACED-F0B6D1CE3862}"/>
              </a:ext>
            </a:extLst>
          </p:cNvPr>
          <p:cNvSpPr txBox="1"/>
          <p:nvPr/>
        </p:nvSpPr>
        <p:spPr>
          <a:xfrm>
            <a:off x="3274807" y="6611779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Rene Fichtmueller -  Board Member- GNA 24.05.2019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8D1F0563-C6CE-9147-B721-ACBBB84EA6D7}"/>
              </a:ext>
            </a:extLst>
          </p:cNvPr>
          <p:cNvSpPr txBox="1">
            <a:spLocks/>
          </p:cNvSpPr>
          <p:nvPr/>
        </p:nvSpPr>
        <p:spPr>
          <a:xfrm>
            <a:off x="11218122" y="6657752"/>
            <a:ext cx="1048215" cy="27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>
                <a:solidFill>
                  <a:schemeClr val="bg1">
                    <a:lumMod val="65000"/>
                  </a:schemeClr>
                </a:solidFill>
              </a:rPr>
              <a:t>#csnog2019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3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Macintosh PowerPoint</Application>
  <PresentationFormat>Breitbild</PresentationFormat>
  <Paragraphs>92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</vt:lpstr>
      <vt:lpstr>#intro_gna </vt:lpstr>
      <vt:lpstr>#created a global organisation  with one mission:  #help network operators &amp; nog´s      </vt:lpstr>
      <vt:lpstr>#gna_board</vt:lpstr>
      <vt:lpstr>Nishal Goburdhan (ZA) #chair     a internet infastructure analyst,  specialist in internet infrastructure,  ixp Manager and supporter of nogs  </vt:lpstr>
      <vt:lpstr>Sander Steffann (NL) #treasurer_&amp;_secretary    an international IPv6  consultant and founder member of nlnog, former ripe address policy working group co‐chair</vt:lpstr>
      <vt:lpstr>Rene Fichtmueller (GE) #board_member   an optician aspirant  with ixp background, very well known  as an international participant and supporter of  nogs, and one of the founding members of djsintech</vt:lpstr>
      <vt:lpstr>#what _we_are_doing:  #supporting nogs around the world  #providing tools  #help network operators develop their local community  #mentoring</vt:lpstr>
      <vt:lpstr>#how_we_are_doing_it:  #mentoring   #bringing together network operators  #operate and customize gna_tools  #give nogs a head start and help them to thrive and grow </vt:lpstr>
      <vt:lpstr>#encouraging world-wide cooperation  #building a global community hub  #speaker database  #organising best practice workshops for new nogs </vt:lpstr>
      <vt:lpstr>      #gna_tools:   #website (wordpress) #cfa &amp; #cfp  #registration  #video call system #onsite tools  #badge printing  #speaker survey  #event survey  #speaker database</vt:lpstr>
      <vt:lpstr>#cfa and #cfp:      #call for abstract  #call for presentation #backend incl. rating/ Judging #timetable #speaker survey</vt:lpstr>
      <vt:lpstr>#agenda_and_timeshedule:      #timetable  #agenda scheduling</vt:lpstr>
      <vt:lpstr>#event_registration:      #online-registration #payment (paypal, cc, invoice) #attendee management; roles; and rules #attendee list publishing online</vt:lpstr>
      <vt:lpstr>#onsite_management:      #onsite check-in  #mobile check-in  #badge printing  </vt:lpstr>
      <vt:lpstr>#survey:      #speaker survey live #event survey </vt:lpstr>
      <vt:lpstr>#video_conf_call_System:      #nog rooms  #commitee rooms</vt:lpstr>
      <vt:lpstr>#website_cms_system:      #sso to all gna tools</vt:lpstr>
      <vt:lpstr>#nog_cloud:      #nog cloud  #250GB</vt:lpstr>
      <vt:lpstr>#nog_mailinglist:      #gdfpr compliant</vt:lpstr>
      <vt:lpstr>#longterm_plan:  #cover speaker expenses for nogs to getting better speaker  #fund open source projects that benefit network operators  #provide nogs with training material they can use for their members </vt:lpstr>
      <vt:lpstr> #creating regional working groups  #speaker database  #event database (nsrc calendar)   </vt:lpstr>
      <vt:lpstr>#we_need_you  #how_you_can_help:            #input  #topics  #projects #speakers #open source development #motivation and_money (sponsoring)</vt:lpstr>
      <vt:lpstr>board@nogalliance.org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GNA</dc:title>
  <dc:creator>Rene Fichtmueller</dc:creator>
  <cp:lastModifiedBy>Rene Fichtmueller</cp:lastModifiedBy>
  <cp:revision>24</cp:revision>
  <dcterms:created xsi:type="dcterms:W3CDTF">2019-05-24T09:59:38Z</dcterms:created>
  <dcterms:modified xsi:type="dcterms:W3CDTF">2019-05-28T13:31:48Z</dcterms:modified>
</cp:coreProperties>
</file>