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24"/>
  </p:notesMasterIdLst>
  <p:sldIdLst>
    <p:sldId id="256" r:id="rId2"/>
    <p:sldId id="263" r:id="rId3"/>
    <p:sldId id="260" r:id="rId4"/>
    <p:sldId id="264" r:id="rId5"/>
    <p:sldId id="265" r:id="rId6"/>
    <p:sldId id="267" r:id="rId7"/>
    <p:sldId id="269" r:id="rId8"/>
    <p:sldId id="273" r:id="rId9"/>
    <p:sldId id="268" r:id="rId10"/>
    <p:sldId id="278" r:id="rId11"/>
    <p:sldId id="271" r:id="rId12"/>
    <p:sldId id="272" r:id="rId13"/>
    <p:sldId id="276" r:id="rId14"/>
    <p:sldId id="274" r:id="rId15"/>
    <p:sldId id="279" r:id="rId16"/>
    <p:sldId id="280" r:id="rId17"/>
    <p:sldId id="281" r:id="rId18"/>
    <p:sldId id="282" r:id="rId19"/>
    <p:sldId id="283" r:id="rId20"/>
    <p:sldId id="284" r:id="rId21"/>
    <p:sldId id="275" r:id="rId22"/>
    <p:sldId id="277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07" autoAdjust="0"/>
  </p:normalViewPr>
  <p:slideViewPr>
    <p:cSldViewPr>
      <p:cViewPr>
        <p:scale>
          <a:sx n="100" d="100"/>
          <a:sy n="100" d="100"/>
        </p:scale>
        <p:origin x="-802" y="-19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90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499653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2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619672" y="0"/>
            <a:ext cx="7524328" cy="884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2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rfc6241" TargetMode="External"/><Relationship Id="rId3" Type="http://schemas.openxmlformats.org/officeDocument/2006/relationships/hyperlink" Target="https://napalm-automation.net/" TargetMode="External"/><Relationship Id="rId7" Type="http://schemas.openxmlformats.org/officeDocument/2006/relationships/hyperlink" Target="https://github.com/Juniper/py-junos-eznc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dk.cisco.com/py/docs/" TargetMode="External"/><Relationship Id="rId11" Type="http://schemas.openxmlformats.org/officeDocument/2006/relationships/hyperlink" Target="https://github.com/tomaskubina/napalm/tree/obs_nie_experiment" TargetMode="External"/><Relationship Id="rId5" Type="http://schemas.openxmlformats.org/officeDocument/2006/relationships/hyperlink" Target="https://github.com/ansible" TargetMode="External"/><Relationship Id="rId10" Type="http://schemas.openxmlformats.org/officeDocument/2006/relationships/hyperlink" Target="http://robotframework.org/" TargetMode="External"/><Relationship Id="rId4" Type="http://schemas.openxmlformats.org/officeDocument/2006/relationships/hyperlink" Target="https://github.com/ktbyers/netmiko" TargetMode="External"/><Relationship Id="rId9" Type="http://schemas.openxmlformats.org/officeDocument/2006/relationships/hyperlink" Target="https://napalm-automation.net/yang-for-dummie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/>
        </p:nvSpPr>
        <p:spPr>
          <a:xfrm>
            <a:off x="2987824" y="2787774"/>
            <a:ext cx="486003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Automated network OS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testing</a:t>
            </a:r>
            <a:endParaRPr sz="3200" b="1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2771800" y="2924170"/>
            <a:ext cx="144016" cy="122413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2987824" y="4443958"/>
            <a:ext cx="446449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Tom</a:t>
            </a:r>
            <a:r>
              <a:rPr lang="sk-SK" sz="1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áš</a:t>
            </a:r>
            <a:r>
              <a:rPr lang="en-US" sz="1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Kubina / Orange Business Services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tomas.kubina@orange.com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Automated </a:t>
            </a:r>
            <a:r>
              <a:rPr lang="en-US" dirty="0"/>
              <a:t>network OS testing</a:t>
            </a:r>
            <a:endParaRPr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539552" y="771550"/>
            <a:ext cx="8496900" cy="43204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>
              <a:spcBef>
                <a:spcPts val="0"/>
              </a:spcBef>
            </a:pPr>
            <a:r>
              <a:rPr lang="en-US" dirty="0" smtClean="0">
                <a:solidFill>
                  <a:srgbClr val="00B050"/>
                </a:solidFill>
              </a:rPr>
              <a:t>CISCO CLI:</a:t>
            </a:r>
            <a:r>
              <a:rPr lang="en-US" dirty="0" smtClean="0"/>
              <a:t> </a:t>
            </a:r>
            <a:endParaRPr lang="en-US" dirty="0" smtClean="0"/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Bnet-A1#sh </a:t>
            </a:r>
            <a:r>
              <a:rPr lang="en-US" sz="105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isis</a:t>
            </a: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 neighbors detail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 </a:t>
            </a: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Id       Type Interface     IP Address      State </a:t>
            </a:r>
            <a:r>
              <a:rPr lang="en-US" sz="1050" b="1" dirty="0" err="1">
                <a:latin typeface="Consolas" panose="020B0609020204030204" pitchFamily="49" charset="0"/>
                <a:cs typeface="Consolas" panose="020B0609020204030204" pitchFamily="49" charset="0"/>
              </a:rPr>
              <a:t>Holdtime</a:t>
            </a: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 Circuit Id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Bnet-P1         L2   Gi3/0/17      192.168.244.189 UP    29       00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  Area Address(</a:t>
            </a:r>
            <a:r>
              <a:rPr lang="en-US" sz="1050" b="1" dirty="0" err="1">
                <a:latin typeface="Consolas" panose="020B0609020204030204" pitchFamily="49" charset="0"/>
                <a:cs typeface="Consolas" panose="020B0609020204030204" pitchFamily="49" charset="0"/>
              </a:rPr>
              <a:t>es</a:t>
            </a: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): 65.0421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  SNPA: e4c7.2259.96c5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  State Changed: 1d01h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  Format: Phase V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  Remote TID: 0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  Local TID:  0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  Interface name: GigabitEthernet3/0/17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  Neighbor Circuit Id: 78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  BFD enabled: (MTID:0, ipv4)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Bnet-P1         L2   Gi3/0/8.1308  192.168.244.109 UP    23       00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  Area Address(</a:t>
            </a:r>
            <a:r>
              <a:rPr lang="en-US" sz="1050" b="1" dirty="0" err="1">
                <a:latin typeface="Consolas" panose="020B0609020204030204" pitchFamily="49" charset="0"/>
                <a:cs typeface="Consolas" panose="020B0609020204030204" pitchFamily="49" charset="0"/>
              </a:rPr>
              <a:t>es</a:t>
            </a: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): 65.0421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  SNPA: e4c7.2259.96b4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  State Changed: 1d01h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  Format: Phase V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  Remote TID: 0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  Local TID:  0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  Interface name: GigabitEthernet3/0/8.1308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  Neighbor Circuit Id: 116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  Remote BFD Support: (MTID:0, IPV4)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System Id       Type Interface     IP Address      State </a:t>
            </a:r>
            <a:r>
              <a:rPr lang="en-US" sz="1050" b="1" dirty="0" err="1">
                <a:latin typeface="Consolas" panose="020B0609020204030204" pitchFamily="49" charset="0"/>
                <a:cs typeface="Consolas" panose="020B0609020204030204" pitchFamily="49" charset="0"/>
              </a:rPr>
              <a:t>Holdtime</a:t>
            </a: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 Circuit Id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  BFD enabled: (MTID:0, ipv4)</a:t>
            </a:r>
          </a:p>
          <a:p>
            <a:pPr marL="139700" indent="0">
              <a:spcBef>
                <a:spcPts val="0"/>
              </a:spcBef>
            </a:pPr>
            <a:r>
              <a:rPr lang="en-US" sz="1050" b="1" dirty="0">
                <a:latin typeface="Consolas" panose="020B0609020204030204" pitchFamily="49" charset="0"/>
                <a:cs typeface="Consolas" panose="020B0609020204030204" pitchFamily="49" charset="0"/>
              </a:rPr>
              <a:t>Bnet-A1#</a:t>
            </a:r>
          </a:p>
          <a:p>
            <a:pPr marL="139700" indent="0">
              <a:spcBef>
                <a:spcPts val="0"/>
              </a:spcBef>
            </a:pPr>
            <a:endParaRPr lang="en-US" sz="9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indent="-317500">
              <a:spcBef>
                <a:spcPts val="0"/>
              </a:spcBef>
              <a:buChar char="-"/>
            </a:pPr>
            <a:endParaRPr lang="en-US" dirty="0"/>
          </a:p>
          <a:p>
            <a:pPr marL="139700" lvl="0" indent="0">
              <a:spcBef>
                <a:spcPts val="0"/>
              </a:spcBef>
            </a:pPr>
            <a:r>
              <a:rPr lang="en-US" dirty="0" smtClean="0"/>
              <a:t> </a:t>
            </a:r>
            <a:endParaRPr lang="en-US" dirty="0"/>
          </a:p>
          <a:p>
            <a:pPr lvl="0" indent="-317500">
              <a:spcBef>
                <a:spcPts val="0"/>
              </a:spcBef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4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Automated </a:t>
            </a:r>
            <a:r>
              <a:rPr lang="en-US" dirty="0"/>
              <a:t>network OS testing</a:t>
            </a:r>
            <a:endParaRPr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539552" y="771550"/>
            <a:ext cx="8496900" cy="43204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254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utput from </a:t>
            </a:r>
            <a:r>
              <a:rPr lang="en-US" dirty="0" err="1" smtClean="0"/>
              <a:t>get_isis_neighbors</a:t>
            </a:r>
            <a:r>
              <a:rPr lang="en-US" dirty="0" smtClean="0"/>
              <a:t> from cisco platform:</a:t>
            </a:r>
          </a:p>
          <a:p>
            <a:pPr indent="-317500">
              <a:spcBef>
                <a:spcPts val="0"/>
              </a:spcBef>
              <a:buFont typeface="Arial"/>
              <a:buChar char="-"/>
            </a:pPr>
            <a:endParaRPr lang="en-US" dirty="0" smtClean="0"/>
          </a:p>
          <a:p>
            <a:pPr marL="139700" indent="0">
              <a:spcBef>
                <a:spcPts val="0"/>
              </a:spcBef>
            </a:pP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'Bnet-P1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{u'Te3/1/0.1622': {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u'area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u'65.0421</a:t>
            </a: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',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u'bfd_enabled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u'(MTID:0, ipv4)',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u'circuit_id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u'00',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u'format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u'Phase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V',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</a:t>
            </a:r>
            <a:r>
              <a:rPr lang="en-US" sz="9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u'holdtime</a:t>
            </a:r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': u'24',    </a:t>
            </a:r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=================== can be different after reload</a:t>
            </a:r>
            <a:endParaRPr lang="en-US" sz="9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39700" indent="0">
              <a:spcBef>
                <a:spcPts val="0"/>
              </a:spcBef>
            </a:pP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u'ip_address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u'192.168.244.250',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u'level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u'L2',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u'local_tid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u'0',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u'remote_bfd_support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u'(MTID:0, IPV4)',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u'remote_tid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u'0',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u'snpa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u'e4c7.225b.8d2f',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u'state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u'UP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</a:t>
            </a:r>
            <a:r>
              <a:rPr lang="en-US" sz="9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u'state_changed</a:t>
            </a:r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': 80892}, </a:t>
            </a:r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=================== can be different after reload</a:t>
            </a:r>
            <a:endParaRPr lang="en-US" sz="9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39700" indent="0">
              <a:spcBef>
                <a:spcPts val="0"/>
              </a:spcBef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u'Te3/1/1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{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u'area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u'65.0421',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u'bfd_enabled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u'(MTID:0, ipv4)',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u'circuit_id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u'00',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u'format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u'Phase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V',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sz="9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u'holdtime</a:t>
            </a:r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': u'28', </a:t>
            </a:r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=================== can be different after reload</a:t>
            </a:r>
            <a:endParaRPr lang="en-US" sz="9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39700" indent="0">
              <a:spcBef>
                <a:spcPts val="0"/>
              </a:spcBef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u'ip_address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u'192.168.244.50',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u'level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u'L2',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u'local_tid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u'0',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u'remote_bfd_support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u'(MTID:0, IPV4)',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u'remote_tid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u'0',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u'snpa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u'70e4.2219.9f8f',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u'state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u'UP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sz="9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u'state_changed</a:t>
            </a:r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': 80895}}} </a:t>
            </a:r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=================== can be different after reload</a:t>
            </a:r>
            <a:endParaRPr lang="en-US" sz="9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39700" indent="0">
              <a:spcBef>
                <a:spcPts val="0"/>
              </a:spcBef>
            </a:pPr>
            <a:endParaRPr lang="en-US" sz="9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indent="-317500">
              <a:spcBef>
                <a:spcPts val="0"/>
              </a:spcBef>
              <a:buChar char="-"/>
            </a:pPr>
            <a:endParaRPr lang="en-US" dirty="0"/>
          </a:p>
          <a:p>
            <a:pPr marL="139700" lvl="0" indent="0">
              <a:spcBef>
                <a:spcPts val="0"/>
              </a:spcBef>
            </a:pPr>
            <a:r>
              <a:rPr lang="en-US" dirty="0" smtClean="0"/>
              <a:t> </a:t>
            </a:r>
            <a:endParaRPr lang="en-US" dirty="0"/>
          </a:p>
          <a:p>
            <a:pPr lvl="0" indent="-317500">
              <a:spcBef>
                <a:spcPts val="0"/>
              </a:spcBef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03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Automated </a:t>
            </a:r>
            <a:r>
              <a:rPr lang="en-US" dirty="0"/>
              <a:t>network OS testing</a:t>
            </a:r>
            <a:endParaRPr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539552" y="771550"/>
            <a:ext cx="8496900" cy="43204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254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utput from get_asr1k_slot_memory_info from cisco platform:</a:t>
            </a:r>
          </a:p>
          <a:p>
            <a:pPr marL="139700" indent="0">
              <a:spcBef>
                <a:spcPts val="0"/>
              </a:spcBef>
            </a:pPr>
            <a:endParaRPr lang="en-US" dirty="0" smtClean="0"/>
          </a:p>
          <a:p>
            <a:pPr marL="139700" indent="0">
              <a:spcBef>
                <a:spcPts val="0"/>
              </a:spcBef>
            </a:pP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'0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{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u'state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u'ok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',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u'type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u'ASR1000-SIP40'},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'0/0': {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u'state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u'ok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',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u'type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u'SPA-5X1GE-V2'},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'0/1': {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u'state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u'ok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',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u'type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u'SPA-5X1GE-V2'},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'0/2': {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u'state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u'ok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',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u'type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u'SPA-4XT3/E3-V2'},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'0/3': {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u'state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u'ok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',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u'type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u'SPA-4X1FE-TX-V2</a:t>
            </a: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'}</a:t>
            </a:r>
          </a:p>
          <a:p>
            <a:pPr marL="139700" indent="0">
              <a:spcBef>
                <a:spcPts val="0"/>
              </a:spcBef>
            </a:pPr>
            <a:endParaRPr lang="en-US" dirty="0"/>
          </a:p>
          <a:p>
            <a:pPr marL="4254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output </a:t>
            </a:r>
            <a:r>
              <a:rPr lang="en-US" dirty="0"/>
              <a:t>from </a:t>
            </a:r>
            <a:r>
              <a:rPr lang="en-US" dirty="0" err="1" smtClean="0"/>
              <a:t>get_environment</a:t>
            </a:r>
            <a:r>
              <a:rPr lang="en-US" dirty="0" smtClean="0"/>
              <a:t> from </a:t>
            </a:r>
            <a:r>
              <a:rPr lang="en-US" dirty="0"/>
              <a:t>cisco </a:t>
            </a:r>
            <a:r>
              <a:rPr lang="en-US" dirty="0" smtClean="0"/>
              <a:t>platform:</a:t>
            </a:r>
          </a:p>
          <a:p>
            <a:pPr marL="139700" indent="0">
              <a:spcBef>
                <a:spcPts val="0"/>
              </a:spcBef>
            </a:pPr>
            <a:endParaRPr lang="en-US" dirty="0" smtClean="0"/>
          </a:p>
          <a:p>
            <a:pPr marL="139700" indent="0">
              <a:spcBef>
                <a:spcPts val="0"/>
              </a:spcBef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9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u'cpu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{0: {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u'%usage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11.0}},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9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u'fans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{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u'invalid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{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u'status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True}},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9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u'memory</a:t>
            </a:r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': {</a:t>
            </a:r>
            <a:r>
              <a:rPr lang="en-US" sz="9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u'available_ram</a:t>
            </a:r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': 8619809248, </a:t>
            </a:r>
            <a:r>
              <a:rPr lang="en-US" sz="9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u'used_ram</a:t>
            </a:r>
            <a:r>
              <a:rPr lang="en-US" sz="9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': 1632733416</a:t>
            </a:r>
            <a:r>
              <a:rPr lang="en-US" sz="9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}, </a:t>
            </a:r>
            <a:r>
              <a:rPr lang="en-US" sz="9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====== +/- 5% tolerance</a:t>
            </a:r>
            <a:endParaRPr lang="en-US" sz="9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39700" indent="0">
              <a:spcBef>
                <a:spcPts val="0"/>
              </a:spcBef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u'power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{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u'invalid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{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u'capacity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-1.0,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u'output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-1.0,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u'status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True}},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u'temperature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{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u'invalid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{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u'is_alert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False,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u'is_critical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False,</a:t>
            </a:r>
          </a:p>
          <a:p>
            <a:pPr marL="139700" indent="0">
              <a:spcBef>
                <a:spcPts val="0"/>
              </a:spcBef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</a:t>
            </a:r>
            <a:r>
              <a:rPr lang="en-US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u'temperature</a:t>
            </a: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</a:rPr>
              <a:t>': -1.0</a:t>
            </a:r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}}</a:t>
            </a:r>
            <a:endParaRPr lang="en-US" sz="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317500">
              <a:spcBef>
                <a:spcPts val="0"/>
              </a:spcBef>
              <a:buFont typeface="Arial"/>
              <a:buChar char="-"/>
            </a:pPr>
            <a:endParaRPr lang="en-US" dirty="0"/>
          </a:p>
          <a:p>
            <a:pPr lvl="0" indent="-317500">
              <a:spcBef>
                <a:spcPts val="0"/>
              </a:spcBef>
              <a:buChar char="-"/>
            </a:pPr>
            <a:endParaRPr lang="en-US" dirty="0"/>
          </a:p>
          <a:p>
            <a:pPr marL="139700" lvl="0" indent="0">
              <a:spcBef>
                <a:spcPts val="0"/>
              </a:spcBef>
            </a:pPr>
            <a:r>
              <a:rPr lang="en-US" dirty="0" smtClean="0"/>
              <a:t> </a:t>
            </a:r>
            <a:endParaRPr lang="en-US" dirty="0"/>
          </a:p>
          <a:p>
            <a:pPr lvl="0" indent="-317500">
              <a:spcBef>
                <a:spcPts val="0"/>
              </a:spcBef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4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Automated </a:t>
            </a:r>
            <a:r>
              <a:rPr lang="en-US" dirty="0"/>
              <a:t>network OS testing</a:t>
            </a:r>
            <a:endParaRPr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>
              <a:spcBef>
                <a:spcPts val="0"/>
              </a:spcBef>
            </a:pPr>
            <a:r>
              <a:rPr lang="en-US" dirty="0" smtClean="0"/>
              <a:t> </a:t>
            </a:r>
            <a:endParaRPr lang="en-US" dirty="0"/>
          </a:p>
          <a:p>
            <a:pPr lvl="0" indent="-317500">
              <a:spcBef>
                <a:spcPts val="0"/>
              </a:spcBef>
              <a:buChar char="-"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26545"/>
            <a:ext cx="6984776" cy="4365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254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Automated </a:t>
            </a:r>
            <a:r>
              <a:rPr lang="en-US" dirty="0"/>
              <a:t>network OS testing</a:t>
            </a:r>
            <a:endParaRPr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95536" y="1131590"/>
            <a:ext cx="84969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b="1" dirty="0" smtClean="0"/>
              <a:t>Evolution?</a:t>
            </a:r>
            <a:endParaRPr b="1"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539552" y="1736190"/>
            <a:ext cx="8496900" cy="29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317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Robot Framework = generic open source automation framework for acceptance testing, acceptance test driven development and process automation </a:t>
            </a:r>
          </a:p>
          <a:p>
            <a:pPr lvl="0" indent="-317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high-level “keywords” instructs what to do, usually have input arguments and output value</a:t>
            </a:r>
          </a:p>
          <a:p>
            <a:pPr lvl="0" indent="-317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built- in keywords </a:t>
            </a:r>
          </a:p>
          <a:p>
            <a:pPr lvl="0" indent="-317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custom keywords directly in test suite or in external library (Python or Java)</a:t>
            </a:r>
          </a:p>
          <a:p>
            <a:pPr lvl="0" indent="-317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final test report generated in html</a:t>
            </a:r>
          </a:p>
          <a:p>
            <a:pPr lvl="0" indent="-317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easy integration into CI/CD</a:t>
            </a:r>
          </a:p>
          <a:p>
            <a:pPr lvl="0" indent="-317500">
              <a:spcBef>
                <a:spcPts val="0"/>
              </a:spcBef>
              <a:buChar char="-"/>
            </a:pPr>
            <a:endParaRPr lang="en-US" dirty="0"/>
          </a:p>
          <a:p>
            <a:pPr lvl="0" indent="-317500">
              <a:spcBef>
                <a:spcPts val="0"/>
              </a:spcBef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25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Automated </a:t>
            </a:r>
            <a:r>
              <a:rPr lang="en-US" dirty="0"/>
              <a:t>network OS testing</a:t>
            </a:r>
            <a:endParaRPr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95536" y="1131590"/>
            <a:ext cx="84969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b="1" dirty="0" smtClean="0"/>
              <a:t>Robot Framework test example  -  file </a:t>
            </a:r>
            <a:r>
              <a:rPr lang="en-US" b="1" i="1" dirty="0" err="1" smtClean="0"/>
              <a:t>csnog-demo.robot</a:t>
            </a:r>
            <a:endParaRPr b="1" i="1"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539552" y="1419622"/>
            <a:ext cx="8496900" cy="29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000" b="1" dirty="0">
                <a:solidFill>
                  <a:srgbClr val="00B0F0"/>
                </a:solidFill>
                <a:latin typeface="Consolas" panose="020B0609020204030204" pitchFamily="49" charset="0"/>
              </a:rPr>
              <a:t>*** Settings ***</a:t>
            </a:r>
          </a:p>
          <a:p>
            <a:r>
              <a:rPr lang="en-US" sz="1000" b="1" dirty="0">
                <a:solidFill>
                  <a:srgbClr val="00B0F0"/>
                </a:solidFill>
                <a:latin typeface="Consolas" panose="020B0609020204030204" pitchFamily="49" charset="0"/>
              </a:rPr>
              <a:t>Documentation    Demo script for CSNOG 2019:</a:t>
            </a:r>
          </a:p>
          <a:p>
            <a:r>
              <a:rPr lang="en-US" sz="1000" b="1" dirty="0">
                <a:solidFill>
                  <a:srgbClr val="00B0F0"/>
                </a:solidFill>
                <a:latin typeface="Consolas" panose="020B0609020204030204" pitchFamily="49" charset="0"/>
              </a:rPr>
              <a:t>...                - </a:t>
            </a:r>
            <a:r>
              <a:rPr lang="en-US" sz="1000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Requiremtns</a:t>
            </a:r>
            <a:r>
              <a:rPr lang="en-US" sz="1000" b="1" dirty="0">
                <a:solidFill>
                  <a:srgbClr val="00B0F0"/>
                </a:solidFill>
                <a:latin typeface="Consolas" panose="020B0609020204030204" pitchFamily="49" charset="0"/>
              </a:rPr>
              <a:t>: NAPALM (pip install napalm)</a:t>
            </a:r>
          </a:p>
          <a:p>
            <a:r>
              <a:rPr lang="en-US" sz="1000" b="1" dirty="0">
                <a:solidFill>
                  <a:srgbClr val="00B0F0"/>
                </a:solidFill>
                <a:latin typeface="Consolas" panose="020B0609020204030204" pitchFamily="49" charset="0"/>
              </a:rPr>
              <a:t>...                - Please update SUT parameters</a:t>
            </a:r>
          </a:p>
          <a:p>
            <a:endParaRPr lang="en-US" sz="1000" b="1" dirty="0">
              <a:solidFill>
                <a:srgbClr val="00B0F0"/>
              </a:solidFill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rgbClr val="00B0F0"/>
                </a:solidFill>
                <a:latin typeface="Consolas" panose="020B0609020204030204" pitchFamily="49" charset="0"/>
              </a:rPr>
              <a:t>Library    </a:t>
            </a:r>
            <a:r>
              <a:rPr lang="en-US" sz="1000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OBSRobotNapalm.OBSRobotNapalm</a:t>
            </a:r>
            <a:endParaRPr lang="en-US" sz="1000" b="1" dirty="0">
              <a:solidFill>
                <a:srgbClr val="00B0F0"/>
              </a:solidFill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rgbClr val="00B0F0"/>
                </a:solidFill>
                <a:latin typeface="Consolas" panose="020B0609020204030204" pitchFamily="49" charset="0"/>
              </a:rPr>
              <a:t>Test setup   Connect device</a:t>
            </a:r>
          </a:p>
          <a:p>
            <a:endParaRPr lang="en-US" sz="1000" b="1" dirty="0"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chemeClr val="accent2"/>
                </a:solidFill>
                <a:latin typeface="Consolas" panose="020B0609020204030204" pitchFamily="49" charset="0"/>
              </a:rPr>
              <a:t>*** Variables ***</a:t>
            </a:r>
          </a:p>
          <a:p>
            <a:r>
              <a:rPr lang="en-US" sz="1000" b="1" dirty="0">
                <a:solidFill>
                  <a:schemeClr val="accent2"/>
                </a:solidFill>
                <a:latin typeface="Consolas" panose="020B0609020204030204" pitchFamily="49" charset="0"/>
              </a:rPr>
              <a:t>${SUT}=    192.168.243.69</a:t>
            </a:r>
          </a:p>
          <a:p>
            <a:r>
              <a:rPr lang="en-US" sz="1000" b="1" dirty="0">
                <a:solidFill>
                  <a:schemeClr val="accent2"/>
                </a:solidFill>
                <a:latin typeface="Consolas" panose="020B0609020204030204" pitchFamily="49" charset="0"/>
              </a:rPr>
              <a:t>${LOGIN}=    </a:t>
            </a:r>
            <a:r>
              <a:rPr lang="en-US" sz="1000" b="1" dirty="0" err="1" smtClean="0">
                <a:solidFill>
                  <a:schemeClr val="accent2"/>
                </a:solidFill>
                <a:latin typeface="Consolas" panose="020B0609020204030204" pitchFamily="49" charset="0"/>
              </a:rPr>
              <a:t>auto_test_user</a:t>
            </a:r>
            <a:endParaRPr lang="en-US" sz="1000" b="1" dirty="0">
              <a:solidFill>
                <a:schemeClr val="accent2"/>
              </a:solidFill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chemeClr val="accent2"/>
                </a:solidFill>
                <a:latin typeface="Consolas" panose="020B0609020204030204" pitchFamily="49" charset="0"/>
              </a:rPr>
              <a:t>${PASSWORD}=    </a:t>
            </a:r>
            <a:r>
              <a:rPr lang="en-US" sz="1000" b="1" dirty="0" err="1" smtClean="0">
                <a:solidFill>
                  <a:schemeClr val="accent2"/>
                </a:solidFill>
                <a:latin typeface="Consolas" panose="020B0609020204030204" pitchFamily="49" charset="0"/>
              </a:rPr>
              <a:t>auto_test_user_password</a:t>
            </a:r>
            <a:endParaRPr lang="en-US" sz="1000" b="1" dirty="0">
              <a:solidFill>
                <a:schemeClr val="accent2"/>
              </a:solidFill>
              <a:latin typeface="Consolas" panose="020B0609020204030204" pitchFamily="49" charset="0"/>
            </a:endParaRPr>
          </a:p>
          <a:p>
            <a:endParaRPr lang="en-US" sz="1000" b="1" dirty="0"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*** Keywords ***</a:t>
            </a:r>
          </a:p>
          <a:p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Connect device</a:t>
            </a:r>
          </a:p>
          <a:p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    ${napalm-connection-SUT}=    </a:t>
            </a:r>
            <a:r>
              <a:rPr lang="en-US" sz="1000" b="1" dirty="0">
                <a:solidFill>
                  <a:srgbClr val="00B050"/>
                </a:solidFill>
                <a:latin typeface="Consolas" panose="020B0609020204030204" pitchFamily="49" charset="0"/>
              </a:rPr>
              <a:t>Napalm Connect</a:t>
            </a:r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    ${SUT}    ${LOGIN}    ${PASSWORD}</a:t>
            </a:r>
          </a:p>
          <a:p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sz="1000" b="1" dirty="0">
                <a:solidFill>
                  <a:srgbClr val="FF0000"/>
                </a:solidFill>
                <a:latin typeface="Consolas" panose="020B0609020204030204" pitchFamily="49" charset="0"/>
              </a:rPr>
              <a:t>Set Suite Variable</a:t>
            </a:r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   ${napalm-connection-SUT</a:t>
            </a:r>
            <a:r>
              <a:rPr lang="en-US" sz="1000" b="1" dirty="0" smtClean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000" dirty="0" smtClean="0">
              <a:solidFill>
                <a:srgbClr val="FF0000"/>
              </a:solidFill>
            </a:endParaRPr>
          </a:p>
          <a:p>
            <a:r>
              <a:rPr lang="en-US" sz="1000" dirty="0" smtClean="0">
                <a:solidFill>
                  <a:srgbClr val="FF0000"/>
                </a:solidFill>
              </a:rPr>
              <a:t>&lt; built-in </a:t>
            </a:r>
            <a:r>
              <a:rPr lang="en-US" sz="1000" dirty="0">
                <a:solidFill>
                  <a:srgbClr val="FF0000"/>
                </a:solidFill>
              </a:rPr>
              <a:t>keywords</a:t>
            </a:r>
            <a:r>
              <a:rPr lang="en-US" sz="1000" dirty="0">
                <a:solidFill>
                  <a:schemeClr val="tx1"/>
                </a:solidFill>
              </a:rPr>
              <a:t>      </a:t>
            </a:r>
            <a:r>
              <a:rPr lang="en-US" sz="1000" dirty="0">
                <a:solidFill>
                  <a:srgbClr val="00B050"/>
                </a:solidFill>
              </a:rPr>
              <a:t>custom keywords from </a:t>
            </a:r>
            <a:r>
              <a:rPr lang="en-US" sz="1000" dirty="0" err="1">
                <a:solidFill>
                  <a:srgbClr val="00B050"/>
                </a:solidFill>
              </a:rPr>
              <a:t>OBSNapalmRobot</a:t>
            </a:r>
            <a:r>
              <a:rPr lang="en-US" sz="1000" dirty="0">
                <a:solidFill>
                  <a:srgbClr val="00B050"/>
                </a:solidFill>
              </a:rPr>
              <a:t> </a:t>
            </a:r>
            <a:r>
              <a:rPr lang="en-US" sz="1000" dirty="0" smtClean="0">
                <a:solidFill>
                  <a:srgbClr val="00B050"/>
                </a:solidFill>
              </a:rPr>
              <a:t>library &gt;</a:t>
            </a:r>
            <a:endParaRPr lang="en-US" sz="10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623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Automated </a:t>
            </a:r>
            <a:r>
              <a:rPr lang="en-US" dirty="0"/>
              <a:t>network OS testing</a:t>
            </a:r>
            <a:endParaRPr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95536" y="1131590"/>
            <a:ext cx="84969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b="1" dirty="0" smtClean="0"/>
              <a:t>Robot Framework test description example</a:t>
            </a:r>
            <a:endParaRPr b="1"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539552" y="1419622"/>
            <a:ext cx="8496900" cy="29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  <a:latin typeface="Consolas" panose="020B0609020204030204" pitchFamily="49" charset="0"/>
              </a:rPr>
              <a:t>*** </a:t>
            </a:r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Test cases ***</a:t>
            </a:r>
          </a:p>
          <a:p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TEST ISIS PEER FLAP</a:t>
            </a:r>
          </a:p>
          <a:p>
            <a:r>
              <a:rPr lang="en-US" sz="1000" b="1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[Documentation]    Check if ISIS peer is UP, clear ISIS process, check again</a:t>
            </a:r>
          </a:p>
          <a:p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    ${</a:t>
            </a:r>
            <a:r>
              <a:rPr lang="en-US" sz="10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isis_peer_ip</a:t>
            </a:r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}=    </a:t>
            </a:r>
            <a:r>
              <a:rPr lang="en-US" sz="1000" b="1" dirty="0">
                <a:solidFill>
                  <a:srgbClr val="FF0000"/>
                </a:solidFill>
                <a:latin typeface="Consolas" panose="020B0609020204030204" pitchFamily="49" charset="0"/>
              </a:rPr>
              <a:t>Set Variable</a:t>
            </a:r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    192.168.245.89</a:t>
            </a:r>
          </a:p>
          <a:p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    ${command}=    </a:t>
            </a:r>
            <a:r>
              <a:rPr lang="en-US" sz="1000" b="1" dirty="0">
                <a:solidFill>
                  <a:srgbClr val="FF0000"/>
                </a:solidFill>
                <a:latin typeface="Consolas" panose="020B0609020204030204" pitchFamily="49" charset="0"/>
              </a:rPr>
              <a:t>Set Variable</a:t>
            </a:r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    clear </a:t>
            </a:r>
            <a:r>
              <a:rPr lang="en-US" sz="10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isis</a:t>
            </a:r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 *</a:t>
            </a:r>
          </a:p>
          <a:p>
            <a:endParaRPr lang="en-US" sz="10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    ${</a:t>
            </a:r>
            <a:r>
              <a:rPr lang="en-US" sz="10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peer_state</a:t>
            </a:r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}=    </a:t>
            </a:r>
            <a:r>
              <a:rPr lang="en-US" sz="1000" b="1" dirty="0">
                <a:solidFill>
                  <a:srgbClr val="00B050"/>
                </a:solidFill>
                <a:latin typeface="Consolas" panose="020B0609020204030204" pitchFamily="49" charset="0"/>
              </a:rPr>
              <a:t>Get ISIS Peer State</a:t>
            </a:r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    ${napalm-connection-SUT}     ${</a:t>
            </a:r>
            <a:r>
              <a:rPr lang="en-US" sz="10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isis_peer_ip</a:t>
            </a:r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sz="1000" b="1" dirty="0">
                <a:solidFill>
                  <a:srgbClr val="FF0000"/>
                </a:solidFill>
                <a:latin typeface="Consolas" panose="020B0609020204030204" pitchFamily="49" charset="0"/>
              </a:rPr>
              <a:t>Should Be Equal</a:t>
            </a:r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    UP    ${</a:t>
            </a:r>
            <a:r>
              <a:rPr lang="en-US" sz="10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peer_state</a:t>
            </a:r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sz="1000" b="1" dirty="0">
                <a:solidFill>
                  <a:srgbClr val="00B050"/>
                </a:solidFill>
                <a:latin typeface="Consolas" panose="020B0609020204030204" pitchFamily="49" charset="0"/>
              </a:rPr>
              <a:t>Execute Operational Command</a:t>
            </a:r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    ${napalm-connection-SUT}     ${command}</a:t>
            </a:r>
          </a:p>
          <a:p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sz="1000" b="1" dirty="0">
                <a:solidFill>
                  <a:srgbClr val="FF0000"/>
                </a:solidFill>
                <a:latin typeface="Consolas" panose="020B0609020204030204" pitchFamily="49" charset="0"/>
              </a:rPr>
              <a:t>Sleep</a:t>
            </a:r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    100</a:t>
            </a:r>
          </a:p>
          <a:p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    ${</a:t>
            </a:r>
            <a:r>
              <a:rPr lang="en-US" sz="10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peer_state</a:t>
            </a:r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}=    </a:t>
            </a:r>
            <a:r>
              <a:rPr lang="en-US" sz="1000" b="1" dirty="0">
                <a:solidFill>
                  <a:srgbClr val="00B050"/>
                </a:solidFill>
                <a:latin typeface="Consolas" panose="020B0609020204030204" pitchFamily="49" charset="0"/>
              </a:rPr>
              <a:t>Get ISIS Peer State</a:t>
            </a:r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    ${napalm-connection-SUT}     ${</a:t>
            </a:r>
            <a:r>
              <a:rPr lang="en-US" sz="10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isis_peer_ip</a:t>
            </a:r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sz="1000" b="1" dirty="0">
                <a:solidFill>
                  <a:srgbClr val="FF0000"/>
                </a:solidFill>
                <a:latin typeface="Consolas" panose="020B0609020204030204" pitchFamily="49" charset="0"/>
              </a:rPr>
              <a:t>Should Be Equal</a:t>
            </a:r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    UP    ${</a:t>
            </a:r>
            <a:r>
              <a:rPr lang="en-US" sz="10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peer_state</a:t>
            </a:r>
            <a:r>
              <a:rPr lang="en-US" sz="1000" b="1" dirty="0" smtClean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000" b="1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1000" b="1" dirty="0" smtClean="0">
                <a:solidFill>
                  <a:schemeClr val="tx1"/>
                </a:solidFill>
                <a:latin typeface="Consolas" panose="020B0609020204030204" pitchFamily="49" charset="0"/>
              </a:rPr>
              <a:t>TEST BGP </a:t>
            </a:r>
            <a:r>
              <a:rPr lang="en-US" sz="1000" b="1" dirty="0">
                <a:solidFill>
                  <a:schemeClr val="tx1"/>
                </a:solidFill>
                <a:latin typeface="Consolas" panose="020B0609020204030204" pitchFamily="49" charset="0"/>
              </a:rPr>
              <a:t>PEER </a:t>
            </a:r>
            <a:r>
              <a:rPr lang="en-US" sz="1000" b="1" dirty="0" smtClean="0">
                <a:solidFill>
                  <a:schemeClr val="tx1"/>
                </a:solidFill>
                <a:latin typeface="Consolas" panose="020B0609020204030204" pitchFamily="49" charset="0"/>
              </a:rPr>
              <a:t>FLAP</a:t>
            </a:r>
          </a:p>
          <a:p>
            <a:r>
              <a:rPr lang="en-US" sz="1000" b="1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 &lt;another test case&gt;</a:t>
            </a:r>
          </a:p>
          <a:p>
            <a:endParaRPr lang="en-US" sz="10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1100" dirty="0" smtClean="0">
                <a:solidFill>
                  <a:srgbClr val="FF0000"/>
                </a:solidFill>
              </a:rPr>
              <a:t>&lt; built-in keywords</a:t>
            </a:r>
            <a:r>
              <a:rPr lang="en-US" sz="1100" dirty="0" smtClean="0">
                <a:solidFill>
                  <a:schemeClr val="tx1"/>
                </a:solidFill>
              </a:rPr>
              <a:t>      </a:t>
            </a:r>
            <a:r>
              <a:rPr lang="en-US" sz="1100" dirty="0" smtClean="0">
                <a:solidFill>
                  <a:srgbClr val="00B050"/>
                </a:solidFill>
              </a:rPr>
              <a:t>custom keywords from </a:t>
            </a:r>
            <a:r>
              <a:rPr lang="en-US" sz="1100" dirty="0" err="1" smtClean="0">
                <a:solidFill>
                  <a:srgbClr val="00B050"/>
                </a:solidFill>
              </a:rPr>
              <a:t>OBSNapalmRobot</a:t>
            </a:r>
            <a:r>
              <a:rPr lang="en-US" sz="1100" dirty="0" smtClean="0">
                <a:solidFill>
                  <a:srgbClr val="00B050"/>
                </a:solidFill>
              </a:rPr>
              <a:t> library &gt;</a:t>
            </a:r>
            <a:br>
              <a:rPr lang="en-US" sz="1100" dirty="0" smtClean="0">
                <a:solidFill>
                  <a:srgbClr val="00B050"/>
                </a:solidFill>
              </a:rPr>
            </a:br>
            <a:endParaRPr lang="en-US" sz="1100" dirty="0" smtClean="0">
              <a:solidFill>
                <a:srgbClr val="00B050"/>
              </a:solidFill>
            </a:endParaRPr>
          </a:p>
          <a:p>
            <a:pPr lvl="0" indent="-317500">
              <a:spcBef>
                <a:spcPts val="0"/>
              </a:spcBef>
              <a:buChar char="-"/>
            </a:pPr>
            <a:endParaRPr lang="en-US" dirty="0" smtClean="0"/>
          </a:p>
          <a:p>
            <a:pPr lvl="0" indent="-317500">
              <a:spcBef>
                <a:spcPts val="0"/>
              </a:spcBef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7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Automated </a:t>
            </a:r>
            <a:r>
              <a:rPr lang="en-US" dirty="0"/>
              <a:t>network OS testing</a:t>
            </a:r>
            <a:endParaRPr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95536" y="1131590"/>
            <a:ext cx="84969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b="1" dirty="0" smtClean="0"/>
              <a:t>Robot Framework CLI output</a:t>
            </a:r>
            <a:endParaRPr b="1"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539552" y="1736190"/>
            <a:ext cx="8496900" cy="29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000" b="1" dirty="0" smtClean="0">
                <a:latin typeface="Consolas" panose="020B0609020204030204" pitchFamily="49" charset="0"/>
              </a:rPr>
              <a:t>(</a:t>
            </a:r>
            <a:r>
              <a:rPr lang="en-US" sz="1000" b="1" dirty="0" err="1">
                <a:latin typeface="Consolas" panose="020B0609020204030204" pitchFamily="49" charset="0"/>
              </a:rPr>
              <a:t>venv</a:t>
            </a:r>
            <a:r>
              <a:rPr lang="en-US" sz="1000" b="1" dirty="0">
                <a:latin typeface="Consolas" panose="020B0609020204030204" pitchFamily="49" charset="0"/>
              </a:rPr>
              <a:t>) </a:t>
            </a:r>
            <a:r>
              <a:rPr lang="en-US" sz="1000" b="1" dirty="0" err="1">
                <a:latin typeface="Consolas" panose="020B0609020204030204" pitchFamily="49" charset="0"/>
              </a:rPr>
              <a:t>tkubina@nap-dev</a:t>
            </a:r>
            <a:r>
              <a:rPr lang="en-US" sz="1000" b="1" dirty="0">
                <a:latin typeface="Consolas" panose="020B0609020204030204" pitchFamily="49" charset="0"/>
              </a:rPr>
              <a:t>:~/python/</a:t>
            </a:r>
            <a:r>
              <a:rPr lang="en-US" sz="1000" b="1" dirty="0" err="1">
                <a:latin typeface="Consolas" panose="020B0609020204030204" pitchFamily="49" charset="0"/>
              </a:rPr>
              <a:t>obs</a:t>
            </a:r>
            <a:r>
              <a:rPr lang="en-US" sz="1000" b="1" dirty="0">
                <a:latin typeface="Consolas" panose="020B0609020204030204" pitchFamily="49" charset="0"/>
              </a:rPr>
              <a:t>-</a:t>
            </a:r>
            <a:r>
              <a:rPr lang="en-US" sz="1000" b="1" dirty="0" err="1">
                <a:latin typeface="Consolas" panose="020B0609020204030204" pitchFamily="49" charset="0"/>
              </a:rPr>
              <a:t>eval</a:t>
            </a:r>
            <a:r>
              <a:rPr lang="en-US" sz="1000" b="1" dirty="0">
                <a:latin typeface="Consolas" panose="020B0609020204030204" pitchFamily="49" charset="0"/>
              </a:rPr>
              <a:t>-library$ robot </a:t>
            </a:r>
            <a:r>
              <a:rPr lang="en-US" sz="1000" b="1" dirty="0" err="1">
                <a:latin typeface="Consolas" panose="020B0609020204030204" pitchFamily="49" charset="0"/>
              </a:rPr>
              <a:t>csnog-demo.robot</a:t>
            </a:r>
            <a:endParaRPr lang="en-US" sz="1000" b="1" dirty="0">
              <a:latin typeface="Consolas" panose="020B0609020204030204" pitchFamily="49" charset="0"/>
            </a:endParaRPr>
          </a:p>
          <a:p>
            <a:r>
              <a:rPr lang="en-US" sz="1000" b="1" dirty="0">
                <a:latin typeface="Consolas" panose="020B0609020204030204" pitchFamily="49" charset="0"/>
              </a:rPr>
              <a:t>==============================================================================</a:t>
            </a:r>
          </a:p>
          <a:p>
            <a:r>
              <a:rPr lang="en-US" sz="1000" b="1" dirty="0" err="1">
                <a:latin typeface="Consolas" panose="020B0609020204030204" pitchFamily="49" charset="0"/>
              </a:rPr>
              <a:t>Csnog</a:t>
            </a:r>
            <a:r>
              <a:rPr lang="en-US" sz="1000" b="1" dirty="0">
                <a:latin typeface="Consolas" panose="020B0609020204030204" pitchFamily="49" charset="0"/>
              </a:rPr>
              <a:t>-Demo :: Demo script for CSNOG 2019: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==============================================================================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TEST ISIS PEER FLAP :: Check if ISIS peer is UP, clear ISIS </a:t>
            </a:r>
            <a:r>
              <a:rPr lang="en-US" sz="1000" b="1" dirty="0" err="1">
                <a:latin typeface="Consolas" panose="020B0609020204030204" pitchFamily="49" charset="0"/>
              </a:rPr>
              <a:t>proces</a:t>
            </a:r>
            <a:r>
              <a:rPr lang="en-US" sz="1000" b="1" dirty="0">
                <a:latin typeface="Consolas" panose="020B0609020204030204" pitchFamily="49" charset="0"/>
              </a:rPr>
              <a:t>... | PASS |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------------------------------------------------------------------------------</a:t>
            </a:r>
          </a:p>
          <a:p>
            <a:r>
              <a:rPr lang="en-US" sz="1000" b="1" dirty="0" err="1">
                <a:latin typeface="Consolas" panose="020B0609020204030204" pitchFamily="49" charset="0"/>
              </a:rPr>
              <a:t>Csnog</a:t>
            </a:r>
            <a:r>
              <a:rPr lang="en-US" sz="1000" b="1" dirty="0">
                <a:latin typeface="Consolas" panose="020B0609020204030204" pitchFamily="49" charset="0"/>
              </a:rPr>
              <a:t>-Demo :: Demo script for CSNOG 2019:                             | PASS |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1 critical test, 1 passed, 0 failed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1 test total, 1 passed, 0 failed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==============================================================================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Output:  /home/</a:t>
            </a:r>
            <a:r>
              <a:rPr lang="en-US" sz="1000" b="1" dirty="0" err="1">
                <a:latin typeface="Consolas" panose="020B0609020204030204" pitchFamily="49" charset="0"/>
              </a:rPr>
              <a:t>tkubina</a:t>
            </a:r>
            <a:r>
              <a:rPr lang="en-US" sz="1000" b="1" dirty="0">
                <a:latin typeface="Consolas" panose="020B0609020204030204" pitchFamily="49" charset="0"/>
              </a:rPr>
              <a:t>/python/</a:t>
            </a:r>
            <a:r>
              <a:rPr lang="en-US" sz="1000" b="1" dirty="0" err="1">
                <a:latin typeface="Consolas" panose="020B0609020204030204" pitchFamily="49" charset="0"/>
              </a:rPr>
              <a:t>obs</a:t>
            </a:r>
            <a:r>
              <a:rPr lang="en-US" sz="1000" b="1" dirty="0">
                <a:latin typeface="Consolas" panose="020B0609020204030204" pitchFamily="49" charset="0"/>
              </a:rPr>
              <a:t>-</a:t>
            </a:r>
            <a:r>
              <a:rPr lang="en-US" sz="1000" b="1" dirty="0" err="1">
                <a:latin typeface="Consolas" panose="020B0609020204030204" pitchFamily="49" charset="0"/>
              </a:rPr>
              <a:t>eval</a:t>
            </a:r>
            <a:r>
              <a:rPr lang="en-US" sz="1000" b="1" dirty="0">
                <a:latin typeface="Consolas" panose="020B0609020204030204" pitchFamily="49" charset="0"/>
              </a:rPr>
              <a:t>-library/output.xml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Log:     /home/</a:t>
            </a:r>
            <a:r>
              <a:rPr lang="en-US" sz="1000" b="1" dirty="0" err="1">
                <a:latin typeface="Consolas" panose="020B0609020204030204" pitchFamily="49" charset="0"/>
              </a:rPr>
              <a:t>tkubina</a:t>
            </a:r>
            <a:r>
              <a:rPr lang="en-US" sz="1000" b="1" dirty="0">
                <a:latin typeface="Consolas" panose="020B0609020204030204" pitchFamily="49" charset="0"/>
              </a:rPr>
              <a:t>/python/</a:t>
            </a:r>
            <a:r>
              <a:rPr lang="en-US" sz="1000" b="1" dirty="0" err="1">
                <a:latin typeface="Consolas" panose="020B0609020204030204" pitchFamily="49" charset="0"/>
              </a:rPr>
              <a:t>obs</a:t>
            </a:r>
            <a:r>
              <a:rPr lang="en-US" sz="1000" b="1" dirty="0">
                <a:latin typeface="Consolas" panose="020B0609020204030204" pitchFamily="49" charset="0"/>
              </a:rPr>
              <a:t>-</a:t>
            </a:r>
            <a:r>
              <a:rPr lang="en-US" sz="1000" b="1" dirty="0" err="1">
                <a:latin typeface="Consolas" panose="020B0609020204030204" pitchFamily="49" charset="0"/>
              </a:rPr>
              <a:t>eval</a:t>
            </a:r>
            <a:r>
              <a:rPr lang="en-US" sz="1000" b="1" dirty="0">
                <a:latin typeface="Consolas" panose="020B0609020204030204" pitchFamily="49" charset="0"/>
              </a:rPr>
              <a:t>-library/log.html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Report:  /home/</a:t>
            </a:r>
            <a:r>
              <a:rPr lang="en-US" sz="1000" b="1" dirty="0" err="1">
                <a:latin typeface="Consolas" panose="020B0609020204030204" pitchFamily="49" charset="0"/>
              </a:rPr>
              <a:t>tkubina</a:t>
            </a:r>
            <a:r>
              <a:rPr lang="en-US" sz="1000" b="1" dirty="0">
                <a:latin typeface="Consolas" panose="020B0609020204030204" pitchFamily="49" charset="0"/>
              </a:rPr>
              <a:t>/python/</a:t>
            </a:r>
            <a:r>
              <a:rPr lang="en-US" sz="1000" b="1" dirty="0" err="1">
                <a:latin typeface="Consolas" panose="020B0609020204030204" pitchFamily="49" charset="0"/>
              </a:rPr>
              <a:t>obs</a:t>
            </a:r>
            <a:r>
              <a:rPr lang="en-US" sz="1000" b="1" dirty="0">
                <a:latin typeface="Consolas" panose="020B0609020204030204" pitchFamily="49" charset="0"/>
              </a:rPr>
              <a:t>-</a:t>
            </a:r>
            <a:r>
              <a:rPr lang="en-US" sz="1000" b="1" dirty="0" err="1">
                <a:latin typeface="Consolas" panose="020B0609020204030204" pitchFamily="49" charset="0"/>
              </a:rPr>
              <a:t>eval</a:t>
            </a:r>
            <a:r>
              <a:rPr lang="en-US" sz="1000" b="1" dirty="0">
                <a:latin typeface="Consolas" panose="020B0609020204030204" pitchFamily="49" charset="0"/>
              </a:rPr>
              <a:t>-library/report.html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(</a:t>
            </a:r>
            <a:r>
              <a:rPr lang="en-US" sz="1000" b="1" dirty="0" err="1">
                <a:latin typeface="Consolas" panose="020B0609020204030204" pitchFamily="49" charset="0"/>
              </a:rPr>
              <a:t>venv</a:t>
            </a:r>
            <a:r>
              <a:rPr lang="en-US" sz="1000" b="1" dirty="0">
                <a:latin typeface="Consolas" panose="020B0609020204030204" pitchFamily="49" charset="0"/>
              </a:rPr>
              <a:t>) </a:t>
            </a:r>
            <a:r>
              <a:rPr lang="en-US" sz="1000" b="1" dirty="0" err="1">
                <a:latin typeface="Consolas" panose="020B0609020204030204" pitchFamily="49" charset="0"/>
              </a:rPr>
              <a:t>tkubina@nap-dev</a:t>
            </a:r>
            <a:r>
              <a:rPr lang="en-US" sz="1000" b="1" dirty="0">
                <a:latin typeface="Consolas" panose="020B0609020204030204" pitchFamily="49" charset="0"/>
              </a:rPr>
              <a:t>:~/python/</a:t>
            </a:r>
            <a:r>
              <a:rPr lang="en-US" sz="1000" b="1" dirty="0" err="1">
                <a:latin typeface="Consolas" panose="020B0609020204030204" pitchFamily="49" charset="0"/>
              </a:rPr>
              <a:t>obs</a:t>
            </a:r>
            <a:r>
              <a:rPr lang="en-US" sz="1000" b="1" dirty="0">
                <a:latin typeface="Consolas" panose="020B0609020204030204" pitchFamily="49" charset="0"/>
              </a:rPr>
              <a:t>-</a:t>
            </a:r>
            <a:r>
              <a:rPr lang="en-US" sz="1000" b="1" dirty="0" err="1">
                <a:latin typeface="Consolas" panose="020B0609020204030204" pitchFamily="49" charset="0"/>
              </a:rPr>
              <a:t>eval</a:t>
            </a:r>
            <a:r>
              <a:rPr lang="en-US" sz="1000" b="1" dirty="0">
                <a:latin typeface="Consolas" panose="020B0609020204030204" pitchFamily="49" charset="0"/>
              </a:rPr>
              <a:t>-library$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0" indent="-317500">
              <a:spcBef>
                <a:spcPts val="0"/>
              </a:spcBef>
              <a:buChar char="-"/>
            </a:pPr>
            <a:endParaRPr lang="en-US" dirty="0" smtClean="0"/>
          </a:p>
          <a:p>
            <a:pPr lvl="0" indent="-317500">
              <a:spcBef>
                <a:spcPts val="0"/>
              </a:spcBef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00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Automated </a:t>
            </a:r>
            <a:r>
              <a:rPr lang="en-US" dirty="0"/>
              <a:t>network OS testing</a:t>
            </a:r>
            <a:endParaRPr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95536" y="1131590"/>
            <a:ext cx="84969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b="1" dirty="0" smtClean="0"/>
              <a:t>Robot Framework html report</a:t>
            </a:r>
            <a:endParaRPr b="1"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539552" y="1736190"/>
            <a:ext cx="8496900" cy="29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en-US" sz="800" dirty="0">
              <a:latin typeface="Consolas" panose="020B0609020204030204" pitchFamily="49" charset="0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0" indent="-317500">
              <a:spcBef>
                <a:spcPts val="0"/>
              </a:spcBef>
              <a:buChar char="-"/>
            </a:pPr>
            <a:endParaRPr lang="en-US" dirty="0" smtClean="0"/>
          </a:p>
          <a:p>
            <a:pPr lvl="0" indent="-317500">
              <a:spcBef>
                <a:spcPts val="0"/>
              </a:spcBef>
              <a:buChar char="-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29847"/>
            <a:ext cx="6660232" cy="3534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521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Automated </a:t>
            </a:r>
            <a:r>
              <a:rPr lang="en-US" dirty="0"/>
              <a:t>network OS testing</a:t>
            </a:r>
            <a:endParaRPr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95536" y="1131590"/>
            <a:ext cx="84969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b="1" dirty="0" smtClean="0"/>
              <a:t>Robot Framework html report</a:t>
            </a:r>
            <a:endParaRPr b="1"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539552" y="1736190"/>
            <a:ext cx="8496900" cy="29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en-US" sz="800" dirty="0">
              <a:latin typeface="Consolas" panose="020B0609020204030204" pitchFamily="49" charset="0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0" indent="-317500">
              <a:spcBef>
                <a:spcPts val="0"/>
              </a:spcBef>
              <a:buChar char="-"/>
            </a:pPr>
            <a:endParaRPr lang="en-US" dirty="0" smtClean="0"/>
          </a:p>
          <a:p>
            <a:pPr lvl="0" indent="-317500">
              <a:spcBef>
                <a:spcPts val="0"/>
              </a:spcBef>
              <a:buChar char="-"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63638"/>
            <a:ext cx="6480720" cy="3439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35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 smtClean="0"/>
              <a:t> Automated </a:t>
            </a:r>
            <a:r>
              <a:rPr lang="en-US" dirty="0"/>
              <a:t>network OS testing</a:t>
            </a:r>
            <a:endParaRPr dirty="0"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95536" y="1131590"/>
            <a:ext cx="84969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b="1" dirty="0"/>
              <a:t>Network OS testing at </a:t>
            </a:r>
            <a:r>
              <a:rPr lang="en-US" b="1" dirty="0" smtClean="0"/>
              <a:t>OBS</a:t>
            </a:r>
            <a:endParaRPr lang="en-US" b="1" dirty="0"/>
          </a:p>
        </p:txBody>
      </p:sp>
      <p:sp>
        <p:nvSpPr>
          <p:cNvPr id="124" name="Shape 124"/>
          <p:cNvSpPr txBox="1">
            <a:spLocks noGrp="1"/>
          </p:cNvSpPr>
          <p:nvPr>
            <p:ph type="body" idx="2"/>
          </p:nvPr>
        </p:nvSpPr>
        <p:spPr>
          <a:xfrm>
            <a:off x="539596" y="1736190"/>
            <a:ext cx="8496900" cy="29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25450" lvl="0" indent="-285750"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600" dirty="0" smtClean="0"/>
              <a:t>Orange Business Services (OBS) – worldwide telecommunications operator and service provider for enterprise market</a:t>
            </a:r>
          </a:p>
          <a:p>
            <a:pPr marL="425450" lvl="0" indent="-285750"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600" dirty="0" smtClean="0"/>
              <a:t>main </a:t>
            </a:r>
            <a:r>
              <a:rPr lang="en-US" sz="1600" dirty="0"/>
              <a:t>features of network: L3VPN, L2VPN, BGP, ISIS, MPLS, MPLS/TE, </a:t>
            </a:r>
            <a:r>
              <a:rPr lang="en-US" sz="1600" dirty="0" err="1"/>
              <a:t>QoS</a:t>
            </a:r>
            <a:r>
              <a:rPr lang="en-US" sz="1600" dirty="0"/>
              <a:t>, LAC, IPv6, </a:t>
            </a:r>
            <a:r>
              <a:rPr lang="en-US" sz="1600" dirty="0" smtClean="0"/>
              <a:t>LDP, </a:t>
            </a:r>
            <a:r>
              <a:rPr lang="en-US" sz="1600" dirty="0" err="1" smtClean="0"/>
              <a:t>etc</a:t>
            </a:r>
            <a:r>
              <a:rPr lang="en-US" sz="1600" dirty="0" smtClean="0"/>
              <a:t>…</a:t>
            </a:r>
            <a:endParaRPr lang="en-US" sz="1600" dirty="0"/>
          </a:p>
          <a:p>
            <a:pPr marL="425450" lvl="0" indent="-285750"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600" dirty="0"/>
              <a:t>3 </a:t>
            </a:r>
            <a:r>
              <a:rPr lang="en-US" sz="1600" dirty="0" smtClean="0"/>
              <a:t>labs </a:t>
            </a:r>
            <a:r>
              <a:rPr lang="en-US" sz="1600" dirty="0"/>
              <a:t>with real and virtual devices simulating our </a:t>
            </a:r>
            <a:r>
              <a:rPr lang="en-US" sz="1600" dirty="0" smtClean="0"/>
              <a:t>network</a:t>
            </a:r>
            <a:endParaRPr lang="en-US" sz="1600" dirty="0"/>
          </a:p>
          <a:p>
            <a:pPr marL="425450" lvl="0" indent="-285750"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600" dirty="0"/>
              <a:t>3 locations and </a:t>
            </a:r>
            <a:r>
              <a:rPr lang="en-US" sz="1600" dirty="0" smtClean="0"/>
              <a:t>around 35 </a:t>
            </a:r>
            <a:r>
              <a:rPr lang="en-US" sz="1600" dirty="0"/>
              <a:t>people working on tests and development</a:t>
            </a:r>
          </a:p>
          <a:p>
            <a:pPr marL="4254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usual test of network feature: prepare and check testbed, put configuration of feature, check state of device and feature, do some bad things if needed, check stability and finish </a:t>
            </a:r>
          </a:p>
          <a:p>
            <a:pPr marL="4254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70% of checks and 30% of configuration </a:t>
            </a:r>
          </a:p>
          <a:p>
            <a:pPr marL="139700" lvl="0" indent="0">
              <a:spcBef>
                <a:spcPts val="0"/>
              </a:spcBef>
            </a:pPr>
            <a:endParaRPr lang="en-US" sz="1600" dirty="0"/>
          </a:p>
          <a:p>
            <a: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endParaRPr lang="en-US" sz="1600" dirty="0" smtClean="0"/>
          </a:p>
          <a:p>
            <a: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8057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Automated </a:t>
            </a:r>
            <a:r>
              <a:rPr lang="en-US" dirty="0"/>
              <a:t>network OS testing</a:t>
            </a:r>
            <a:endParaRPr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95536" y="1131590"/>
            <a:ext cx="84969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b="1" dirty="0" smtClean="0"/>
              <a:t>Robot Framework OBSRobotNapalm.py keyword library</a:t>
            </a:r>
            <a:endParaRPr b="1"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539552" y="1563638"/>
            <a:ext cx="8496900" cy="3528392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r>
              <a:rPr lang="en-US" sz="800" b="1" dirty="0">
                <a:latin typeface="Consolas" panose="020B0609020204030204" pitchFamily="49" charset="0"/>
              </a:rPr>
              <a:t>from napalm import </a:t>
            </a:r>
            <a:r>
              <a:rPr lang="en-US" sz="800" b="1" dirty="0" err="1">
                <a:latin typeface="Consolas" panose="020B0609020204030204" pitchFamily="49" charset="0"/>
              </a:rPr>
              <a:t>get_network_driver</a:t>
            </a:r>
            <a:endParaRPr lang="en-US" sz="800" b="1" dirty="0">
              <a:latin typeface="Consolas" panose="020B0609020204030204" pitchFamily="49" charset="0"/>
            </a:endParaRPr>
          </a:p>
          <a:p>
            <a:r>
              <a:rPr lang="en-US" sz="800" b="1" dirty="0">
                <a:latin typeface="Consolas" panose="020B0609020204030204" pitchFamily="49" charset="0"/>
              </a:rPr>
              <a:t>from </a:t>
            </a:r>
            <a:r>
              <a:rPr lang="en-US" sz="800" b="1" dirty="0" err="1">
                <a:latin typeface="Consolas" panose="020B0609020204030204" pitchFamily="49" charset="0"/>
              </a:rPr>
              <a:t>robot.api.deco</a:t>
            </a:r>
            <a:r>
              <a:rPr lang="en-US" sz="800" b="1" dirty="0">
                <a:latin typeface="Consolas" panose="020B0609020204030204" pitchFamily="49" charset="0"/>
              </a:rPr>
              <a:t> import keyword</a:t>
            </a:r>
          </a:p>
          <a:p>
            <a:endParaRPr lang="en-US" sz="800" b="1" dirty="0">
              <a:latin typeface="Consolas" panose="020B0609020204030204" pitchFamily="49" charset="0"/>
            </a:endParaRPr>
          </a:p>
          <a:p>
            <a:r>
              <a:rPr lang="en-US" sz="800" b="1" dirty="0">
                <a:solidFill>
                  <a:srgbClr val="00B050"/>
                </a:solidFill>
                <a:latin typeface="Consolas" panose="020B0609020204030204" pitchFamily="49" charset="0"/>
              </a:rPr>
              <a:t>@keyword('Napalm Connect')</a:t>
            </a:r>
          </a:p>
          <a:p>
            <a:r>
              <a:rPr lang="en-US" sz="800" b="1" dirty="0" err="1">
                <a:solidFill>
                  <a:srgbClr val="00B050"/>
                </a:solidFill>
                <a:latin typeface="Consolas" panose="020B0609020204030204" pitchFamily="49" charset="0"/>
              </a:rPr>
              <a:t>def</a:t>
            </a:r>
            <a:r>
              <a:rPr lang="en-US" sz="800" b="1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800" b="1" dirty="0" err="1">
                <a:solidFill>
                  <a:srgbClr val="00B050"/>
                </a:solidFill>
                <a:latin typeface="Consolas" panose="020B0609020204030204" pitchFamily="49" charset="0"/>
              </a:rPr>
              <a:t>napalm_connect</a:t>
            </a:r>
            <a:r>
              <a:rPr lang="en-US" sz="800" b="1" dirty="0">
                <a:solidFill>
                  <a:srgbClr val="00B050"/>
                </a:solidFill>
                <a:latin typeface="Consolas" panose="020B0609020204030204" pitchFamily="49" charset="0"/>
              </a:rPr>
              <a:t>(device, login, password):</a:t>
            </a:r>
          </a:p>
          <a:p>
            <a:r>
              <a:rPr lang="en-US" sz="800" b="1" dirty="0">
                <a:latin typeface="Consolas" panose="020B0609020204030204" pitchFamily="49" charset="0"/>
              </a:rPr>
              <a:t>    driver = </a:t>
            </a:r>
            <a:r>
              <a:rPr lang="en-US" sz="800" b="1" dirty="0" err="1">
                <a:latin typeface="Consolas" panose="020B0609020204030204" pitchFamily="49" charset="0"/>
              </a:rPr>
              <a:t>get_network_driver</a:t>
            </a:r>
            <a:r>
              <a:rPr lang="en-US" sz="800" b="1" dirty="0">
                <a:latin typeface="Consolas" panose="020B0609020204030204" pitchFamily="49" charset="0"/>
              </a:rPr>
              <a:t>('</a:t>
            </a:r>
            <a:r>
              <a:rPr lang="en-US" sz="800" b="1" dirty="0" err="1">
                <a:latin typeface="Consolas" panose="020B0609020204030204" pitchFamily="49" charset="0"/>
              </a:rPr>
              <a:t>ios</a:t>
            </a:r>
            <a:r>
              <a:rPr lang="en-US" sz="800" b="1" dirty="0">
                <a:latin typeface="Consolas" panose="020B0609020204030204" pitchFamily="49" charset="0"/>
              </a:rPr>
              <a:t>')</a:t>
            </a:r>
          </a:p>
          <a:p>
            <a:r>
              <a:rPr lang="en-US" sz="800" b="1" dirty="0">
                <a:latin typeface="Consolas" panose="020B0609020204030204" pitchFamily="49" charset="0"/>
              </a:rPr>
              <a:t>    device = driver(device, login, password)</a:t>
            </a:r>
          </a:p>
          <a:p>
            <a:r>
              <a:rPr lang="en-US" sz="800" b="1" dirty="0">
                <a:latin typeface="Consolas" panose="020B0609020204030204" pitchFamily="49" charset="0"/>
              </a:rPr>
              <a:t>    </a:t>
            </a:r>
            <a:r>
              <a:rPr lang="en-US" sz="800" b="1" dirty="0" err="1">
                <a:latin typeface="Consolas" panose="020B0609020204030204" pitchFamily="49" charset="0"/>
              </a:rPr>
              <a:t>device.open</a:t>
            </a:r>
            <a:r>
              <a:rPr lang="en-US" sz="800" b="1" dirty="0">
                <a:latin typeface="Consolas" panose="020B0609020204030204" pitchFamily="49" charset="0"/>
              </a:rPr>
              <a:t>()</a:t>
            </a:r>
          </a:p>
          <a:p>
            <a:r>
              <a:rPr lang="en-US" sz="800" b="1" dirty="0">
                <a:latin typeface="Consolas" panose="020B0609020204030204" pitchFamily="49" charset="0"/>
              </a:rPr>
              <a:t>    return device</a:t>
            </a:r>
          </a:p>
          <a:p>
            <a:endParaRPr lang="en-US" sz="800" b="1" dirty="0">
              <a:latin typeface="Consolas" panose="020B0609020204030204" pitchFamily="49" charset="0"/>
            </a:endParaRPr>
          </a:p>
          <a:p>
            <a:r>
              <a:rPr lang="en-US" sz="800" b="1" dirty="0">
                <a:solidFill>
                  <a:srgbClr val="00B050"/>
                </a:solidFill>
                <a:latin typeface="Consolas" panose="020B0609020204030204" pitchFamily="49" charset="0"/>
              </a:rPr>
              <a:t>@keyword('Get ISIS Peer State')</a:t>
            </a:r>
          </a:p>
          <a:p>
            <a:r>
              <a:rPr lang="en-US" sz="800" b="1" dirty="0" err="1">
                <a:solidFill>
                  <a:srgbClr val="00B050"/>
                </a:solidFill>
                <a:latin typeface="Consolas" panose="020B0609020204030204" pitchFamily="49" charset="0"/>
              </a:rPr>
              <a:t>def</a:t>
            </a:r>
            <a:r>
              <a:rPr lang="en-US" sz="800" b="1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800" b="1" dirty="0" err="1">
                <a:solidFill>
                  <a:srgbClr val="00B050"/>
                </a:solidFill>
                <a:latin typeface="Consolas" panose="020B0609020204030204" pitchFamily="49" charset="0"/>
              </a:rPr>
              <a:t>get_isis_peer_state</a:t>
            </a:r>
            <a:r>
              <a:rPr lang="en-US" sz="800" b="1" dirty="0">
                <a:solidFill>
                  <a:srgbClr val="00B050"/>
                </a:solidFill>
                <a:latin typeface="Consolas" panose="020B0609020204030204" pitchFamily="49" charset="0"/>
              </a:rPr>
              <a:t>(device, </a:t>
            </a:r>
            <a:r>
              <a:rPr lang="en-US" sz="800" b="1" dirty="0" err="1">
                <a:solidFill>
                  <a:srgbClr val="00B050"/>
                </a:solidFill>
                <a:latin typeface="Consolas" panose="020B0609020204030204" pitchFamily="49" charset="0"/>
              </a:rPr>
              <a:t>peer_ip</a:t>
            </a:r>
            <a:r>
              <a:rPr lang="en-US" sz="800" b="1" dirty="0">
                <a:solidFill>
                  <a:srgbClr val="00B05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800" b="1" dirty="0">
                <a:latin typeface="Consolas" panose="020B0609020204030204" pitchFamily="49" charset="0"/>
              </a:rPr>
              <a:t>    </a:t>
            </a:r>
            <a:r>
              <a:rPr lang="en-US" sz="800" b="1" dirty="0" err="1" smtClean="0">
                <a:latin typeface="Consolas" panose="020B0609020204030204" pitchFamily="49" charset="0"/>
              </a:rPr>
              <a:t>isis_peers</a:t>
            </a:r>
            <a:r>
              <a:rPr lang="en-US" sz="800" b="1" dirty="0" smtClean="0">
                <a:latin typeface="Consolas" panose="020B0609020204030204" pitchFamily="49" charset="0"/>
              </a:rPr>
              <a:t> </a:t>
            </a:r>
            <a:r>
              <a:rPr lang="en-US" sz="800" b="1" dirty="0">
                <a:latin typeface="Consolas" panose="020B0609020204030204" pitchFamily="49" charset="0"/>
              </a:rPr>
              <a:t>= </a:t>
            </a:r>
            <a:r>
              <a:rPr lang="en-US" sz="800" b="1" dirty="0" err="1">
                <a:latin typeface="Consolas" panose="020B0609020204030204" pitchFamily="49" charset="0"/>
              </a:rPr>
              <a:t>device.get_isis_neighbors_detail</a:t>
            </a:r>
            <a:r>
              <a:rPr lang="en-US" sz="800" b="1" dirty="0">
                <a:latin typeface="Consolas" panose="020B0609020204030204" pitchFamily="49" charset="0"/>
              </a:rPr>
              <a:t>()</a:t>
            </a:r>
          </a:p>
          <a:p>
            <a:r>
              <a:rPr lang="en-US" sz="800" b="1" dirty="0">
                <a:latin typeface="Consolas" panose="020B0609020204030204" pitchFamily="49" charset="0"/>
              </a:rPr>
              <a:t>    for </a:t>
            </a:r>
            <a:r>
              <a:rPr lang="en-US" sz="800" b="1" dirty="0" err="1">
                <a:latin typeface="Consolas" panose="020B0609020204030204" pitchFamily="49" charset="0"/>
              </a:rPr>
              <a:t>peer_name</a:t>
            </a:r>
            <a:r>
              <a:rPr lang="en-US" sz="800" b="1" dirty="0">
                <a:latin typeface="Consolas" panose="020B0609020204030204" pitchFamily="49" charset="0"/>
              </a:rPr>
              <a:t> in </a:t>
            </a:r>
            <a:r>
              <a:rPr lang="en-US" sz="800" b="1" dirty="0" err="1">
                <a:latin typeface="Consolas" panose="020B0609020204030204" pitchFamily="49" charset="0"/>
              </a:rPr>
              <a:t>isis_peers</a:t>
            </a:r>
            <a:r>
              <a:rPr lang="en-US" sz="800" b="1" dirty="0">
                <a:latin typeface="Consolas" panose="020B0609020204030204" pitchFamily="49" charset="0"/>
              </a:rPr>
              <a:t>:</a:t>
            </a:r>
          </a:p>
          <a:p>
            <a:r>
              <a:rPr lang="en-US" sz="800" b="1" dirty="0">
                <a:latin typeface="Consolas" panose="020B0609020204030204" pitchFamily="49" charset="0"/>
              </a:rPr>
              <a:t>        for interface in </a:t>
            </a:r>
            <a:r>
              <a:rPr lang="en-US" sz="800" b="1" dirty="0" err="1">
                <a:latin typeface="Consolas" panose="020B0609020204030204" pitchFamily="49" charset="0"/>
              </a:rPr>
              <a:t>isis_peers</a:t>
            </a:r>
            <a:r>
              <a:rPr lang="en-US" sz="800" b="1" dirty="0">
                <a:latin typeface="Consolas" panose="020B0609020204030204" pitchFamily="49" charset="0"/>
              </a:rPr>
              <a:t>[</a:t>
            </a:r>
            <a:r>
              <a:rPr lang="en-US" sz="800" b="1" dirty="0" err="1">
                <a:latin typeface="Consolas" panose="020B0609020204030204" pitchFamily="49" charset="0"/>
              </a:rPr>
              <a:t>peer_name</a:t>
            </a:r>
            <a:r>
              <a:rPr lang="en-US" sz="800" b="1" dirty="0">
                <a:latin typeface="Consolas" panose="020B0609020204030204" pitchFamily="49" charset="0"/>
              </a:rPr>
              <a:t>]:</a:t>
            </a:r>
          </a:p>
          <a:p>
            <a:r>
              <a:rPr lang="en-US" sz="800" b="1" dirty="0">
                <a:latin typeface="Consolas" panose="020B0609020204030204" pitchFamily="49" charset="0"/>
              </a:rPr>
              <a:t>            if </a:t>
            </a:r>
            <a:r>
              <a:rPr lang="en-US" sz="800" b="1" dirty="0" err="1">
                <a:latin typeface="Consolas" panose="020B0609020204030204" pitchFamily="49" charset="0"/>
              </a:rPr>
              <a:t>isis_peers</a:t>
            </a:r>
            <a:r>
              <a:rPr lang="en-US" sz="800" b="1" dirty="0">
                <a:latin typeface="Consolas" panose="020B0609020204030204" pitchFamily="49" charset="0"/>
              </a:rPr>
              <a:t>[</a:t>
            </a:r>
            <a:r>
              <a:rPr lang="en-US" sz="800" b="1" dirty="0" err="1">
                <a:latin typeface="Consolas" panose="020B0609020204030204" pitchFamily="49" charset="0"/>
              </a:rPr>
              <a:t>peer_name</a:t>
            </a:r>
            <a:r>
              <a:rPr lang="en-US" sz="800" b="1" dirty="0">
                <a:latin typeface="Consolas" panose="020B0609020204030204" pitchFamily="49" charset="0"/>
              </a:rPr>
              <a:t>][interface]['</a:t>
            </a:r>
            <a:r>
              <a:rPr lang="en-US" sz="800" b="1" dirty="0" err="1">
                <a:latin typeface="Consolas" panose="020B0609020204030204" pitchFamily="49" charset="0"/>
              </a:rPr>
              <a:t>ip_address</a:t>
            </a:r>
            <a:r>
              <a:rPr lang="en-US" sz="800" b="1" dirty="0">
                <a:latin typeface="Consolas" panose="020B0609020204030204" pitchFamily="49" charset="0"/>
              </a:rPr>
              <a:t>'] == </a:t>
            </a:r>
            <a:r>
              <a:rPr lang="en-US" sz="800" b="1" dirty="0" smtClean="0">
                <a:latin typeface="Consolas" panose="020B0609020204030204" pitchFamily="49" charset="0"/>
              </a:rPr>
              <a:t>\    </a:t>
            </a:r>
            <a:br>
              <a:rPr lang="en-US" sz="800" b="1" dirty="0" smtClean="0">
                <a:latin typeface="Consolas" panose="020B0609020204030204" pitchFamily="49" charset="0"/>
              </a:rPr>
            </a:br>
            <a:r>
              <a:rPr lang="en-US" sz="800" b="1" dirty="0" smtClean="0">
                <a:latin typeface="Consolas" panose="020B0609020204030204" pitchFamily="49" charset="0"/>
              </a:rPr>
              <a:t>           </a:t>
            </a:r>
            <a:r>
              <a:rPr lang="en-US" sz="800" b="1" dirty="0" err="1" smtClean="0">
                <a:latin typeface="Consolas" panose="020B0609020204030204" pitchFamily="49" charset="0"/>
              </a:rPr>
              <a:t>peer_ip</a:t>
            </a:r>
            <a:r>
              <a:rPr lang="en-US" sz="800" b="1" dirty="0">
                <a:latin typeface="Consolas" panose="020B0609020204030204" pitchFamily="49" charset="0"/>
              </a:rPr>
              <a:t>:</a:t>
            </a:r>
          </a:p>
          <a:p>
            <a:r>
              <a:rPr lang="en-US" sz="800" b="1" dirty="0">
                <a:latin typeface="Consolas" panose="020B0609020204030204" pitchFamily="49" charset="0"/>
              </a:rPr>
              <a:t>                return </a:t>
            </a:r>
            <a:r>
              <a:rPr lang="en-US" sz="800" b="1" dirty="0" err="1">
                <a:latin typeface="Consolas" panose="020B0609020204030204" pitchFamily="49" charset="0"/>
              </a:rPr>
              <a:t>isis_peers</a:t>
            </a:r>
            <a:r>
              <a:rPr lang="en-US" sz="800" b="1" dirty="0">
                <a:latin typeface="Consolas" panose="020B0609020204030204" pitchFamily="49" charset="0"/>
              </a:rPr>
              <a:t>[</a:t>
            </a:r>
            <a:r>
              <a:rPr lang="en-US" sz="800" b="1" dirty="0" err="1">
                <a:latin typeface="Consolas" panose="020B0609020204030204" pitchFamily="49" charset="0"/>
              </a:rPr>
              <a:t>peer_name</a:t>
            </a:r>
            <a:r>
              <a:rPr lang="en-US" sz="800" b="1" dirty="0">
                <a:latin typeface="Consolas" panose="020B0609020204030204" pitchFamily="49" charset="0"/>
              </a:rPr>
              <a:t>][interface]['state']</a:t>
            </a:r>
          </a:p>
          <a:p>
            <a:endParaRPr lang="en-US" sz="800" b="1" dirty="0">
              <a:latin typeface="Consolas" panose="020B0609020204030204" pitchFamily="49" charset="0"/>
            </a:endParaRPr>
          </a:p>
          <a:p>
            <a:r>
              <a:rPr lang="en-US" sz="800" b="1" dirty="0">
                <a:latin typeface="Consolas" panose="020B0609020204030204" pitchFamily="49" charset="0"/>
              </a:rPr>
              <a:t>    return 'None'</a:t>
            </a:r>
          </a:p>
          <a:p>
            <a:endParaRPr lang="en-US" sz="800" b="1" dirty="0">
              <a:latin typeface="Consolas" panose="020B0609020204030204" pitchFamily="49" charset="0"/>
            </a:endParaRPr>
          </a:p>
          <a:p>
            <a:endParaRPr lang="en-US" sz="800" b="1" dirty="0" smtClean="0">
              <a:latin typeface="Consolas" panose="020B0609020204030204" pitchFamily="49" charset="0"/>
            </a:endParaRPr>
          </a:p>
          <a:p>
            <a:endParaRPr lang="en-US" sz="800" b="1" dirty="0">
              <a:latin typeface="Consolas" panose="020B0609020204030204" pitchFamily="49" charset="0"/>
            </a:endParaRPr>
          </a:p>
          <a:p>
            <a:endParaRPr lang="en-US" sz="800" b="1" dirty="0" smtClean="0">
              <a:latin typeface="Consolas" panose="020B0609020204030204" pitchFamily="49" charset="0"/>
            </a:endParaRPr>
          </a:p>
          <a:p>
            <a:r>
              <a:rPr lang="en-US" sz="800" b="1" dirty="0">
                <a:solidFill>
                  <a:srgbClr val="00B050"/>
                </a:solidFill>
                <a:latin typeface="Consolas" panose="020B0609020204030204" pitchFamily="49" charset="0"/>
              </a:rPr>
              <a:t>@keyword('Execute Operational Command')</a:t>
            </a:r>
          </a:p>
          <a:p>
            <a:r>
              <a:rPr lang="en-US" sz="800" b="1" dirty="0" err="1">
                <a:solidFill>
                  <a:srgbClr val="00B050"/>
                </a:solidFill>
                <a:latin typeface="Consolas" panose="020B0609020204030204" pitchFamily="49" charset="0"/>
              </a:rPr>
              <a:t>def</a:t>
            </a:r>
            <a:r>
              <a:rPr lang="en-US" sz="800" b="1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800" b="1" dirty="0" err="1">
                <a:solidFill>
                  <a:srgbClr val="00B050"/>
                </a:solidFill>
                <a:latin typeface="Consolas" panose="020B0609020204030204" pitchFamily="49" charset="0"/>
              </a:rPr>
              <a:t>execute_op_command</a:t>
            </a:r>
            <a:r>
              <a:rPr lang="en-US" sz="800" b="1" dirty="0">
                <a:solidFill>
                  <a:srgbClr val="00B050"/>
                </a:solidFill>
                <a:latin typeface="Consolas" panose="020B0609020204030204" pitchFamily="49" charset="0"/>
              </a:rPr>
              <a:t>(device, command):</a:t>
            </a:r>
          </a:p>
          <a:p>
            <a:r>
              <a:rPr lang="en-US" sz="800" b="1" dirty="0">
                <a:latin typeface="Consolas" panose="020B0609020204030204" pitchFamily="49" charset="0"/>
              </a:rPr>
              <a:t>    </a:t>
            </a:r>
          </a:p>
          <a:p>
            <a:r>
              <a:rPr lang="en-US" sz="800" b="1" dirty="0">
                <a:latin typeface="Consolas" panose="020B0609020204030204" pitchFamily="49" charset="0"/>
              </a:rPr>
              <a:t>    return device._</a:t>
            </a:r>
            <a:r>
              <a:rPr lang="en-US" sz="800" b="1" dirty="0" err="1">
                <a:latin typeface="Consolas" panose="020B0609020204030204" pitchFamily="49" charset="0"/>
              </a:rPr>
              <a:t>send_command</a:t>
            </a:r>
            <a:r>
              <a:rPr lang="en-US" sz="800" b="1" dirty="0">
                <a:latin typeface="Consolas" panose="020B0609020204030204" pitchFamily="49" charset="0"/>
              </a:rPr>
              <a:t>(command)</a:t>
            </a:r>
          </a:p>
          <a:p>
            <a:endParaRPr lang="en-US" sz="800" b="1" dirty="0">
              <a:latin typeface="Consolas" panose="020B0609020204030204" pitchFamily="49" charset="0"/>
            </a:endParaRPr>
          </a:p>
          <a:p>
            <a:r>
              <a:rPr lang="en-US" sz="800" b="1" dirty="0" smtClean="0"/>
              <a:t/>
            </a:r>
            <a:br>
              <a:rPr lang="en-US" sz="800" b="1" dirty="0" smtClean="0"/>
            </a:br>
            <a:endParaRPr lang="en-US" sz="800" b="1" dirty="0" smtClean="0"/>
          </a:p>
          <a:p>
            <a:pPr lvl="0" indent="-317500">
              <a:spcBef>
                <a:spcPts val="0"/>
              </a:spcBef>
              <a:buChar char="-"/>
            </a:pPr>
            <a:endParaRPr lang="en-US" sz="800" b="1" dirty="0" smtClean="0"/>
          </a:p>
          <a:p>
            <a:pPr lvl="0" indent="-317500">
              <a:spcBef>
                <a:spcPts val="0"/>
              </a:spcBef>
              <a:buChar char="-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208879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Automated </a:t>
            </a:r>
            <a:r>
              <a:rPr lang="en-US" dirty="0"/>
              <a:t>network OS testing</a:t>
            </a:r>
            <a:endParaRPr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95536" y="1131590"/>
            <a:ext cx="84969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sz="2400" b="1" dirty="0" smtClean="0"/>
              <a:t>Thank you!</a:t>
            </a:r>
            <a:endParaRPr sz="2400" b="1"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539552" y="1736190"/>
            <a:ext cx="8496900" cy="29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>
              <a:spcBef>
                <a:spcPts val="0"/>
              </a:spcBef>
            </a:pPr>
            <a:r>
              <a:rPr lang="en-US" dirty="0" smtClean="0"/>
              <a:t> </a:t>
            </a:r>
            <a:endParaRPr lang="en-US" dirty="0"/>
          </a:p>
          <a:p>
            <a:pPr lvl="0" indent="-317500">
              <a:spcBef>
                <a:spcPts val="0"/>
              </a:spcBef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26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Automated </a:t>
            </a:r>
            <a:r>
              <a:rPr lang="en-US" dirty="0"/>
              <a:t>network OS testing</a:t>
            </a:r>
            <a:endParaRPr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95536" y="1131590"/>
            <a:ext cx="84969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b="1" dirty="0" smtClean="0"/>
              <a:t>Resources:</a:t>
            </a:r>
            <a:endParaRPr b="1"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539552" y="1736190"/>
            <a:ext cx="8496900" cy="29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>
              <a:spcBef>
                <a:spcPts val="0"/>
              </a:spcBef>
            </a:pPr>
            <a:r>
              <a:rPr lang="en-US" sz="1600" dirty="0" smtClean="0"/>
              <a:t>NAPALM   </a:t>
            </a:r>
            <a:r>
              <a:rPr lang="en-US" sz="1600" i="1" dirty="0" smtClean="0">
                <a:hlinkClick r:id="rId3"/>
              </a:rPr>
              <a:t>https</a:t>
            </a:r>
            <a:r>
              <a:rPr lang="en-US" sz="1600" i="1" dirty="0">
                <a:hlinkClick r:id="rId3"/>
              </a:rPr>
              <a:t>://napalm-automation.net</a:t>
            </a:r>
            <a:r>
              <a:rPr lang="en-US" sz="1600" i="1" dirty="0" smtClean="0">
                <a:hlinkClick r:id="rId3"/>
              </a:rPr>
              <a:t>/</a:t>
            </a:r>
            <a:endParaRPr lang="en-US" sz="1600" i="1" dirty="0" smtClean="0"/>
          </a:p>
          <a:p>
            <a:pPr marL="139700" lvl="0" indent="0">
              <a:spcBef>
                <a:spcPts val="0"/>
              </a:spcBef>
            </a:pPr>
            <a:r>
              <a:rPr lang="en-US" sz="1600" dirty="0" err="1"/>
              <a:t>Netmiko</a:t>
            </a: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i="1" dirty="0" smtClean="0">
                <a:hlinkClick r:id="rId4"/>
              </a:rPr>
              <a:t>https</a:t>
            </a:r>
            <a:r>
              <a:rPr lang="en-US" sz="1600" i="1" dirty="0">
                <a:hlinkClick r:id="rId4"/>
              </a:rPr>
              <a:t>://</a:t>
            </a:r>
            <a:r>
              <a:rPr lang="en-US" sz="1600" i="1" dirty="0">
                <a:hlinkClick r:id="rId4"/>
              </a:rPr>
              <a:t>github.com/ktbyers/netmiko</a:t>
            </a:r>
            <a:endParaRPr lang="en-US" sz="1600" i="1" dirty="0"/>
          </a:p>
          <a:p>
            <a:pPr marL="139700" lvl="0" indent="0">
              <a:spcBef>
                <a:spcPts val="0"/>
              </a:spcBef>
            </a:pPr>
            <a:r>
              <a:rPr lang="en-US" sz="1600" dirty="0" err="1"/>
              <a:t>Ansible</a:t>
            </a: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i="1" dirty="0" smtClean="0">
                <a:hlinkClick r:id="rId5"/>
              </a:rPr>
              <a:t>https</a:t>
            </a:r>
            <a:r>
              <a:rPr lang="en-US" sz="1600" i="1" dirty="0">
                <a:hlinkClick r:id="rId5"/>
              </a:rPr>
              <a:t>://</a:t>
            </a:r>
            <a:r>
              <a:rPr lang="en-US" sz="1600" i="1" dirty="0">
                <a:hlinkClick r:id="rId5"/>
              </a:rPr>
              <a:t>github.com/ansible</a:t>
            </a:r>
            <a:endParaRPr lang="en-US" sz="1600" i="1" dirty="0"/>
          </a:p>
          <a:p>
            <a:pPr marL="139700" lvl="0" indent="0">
              <a:spcBef>
                <a:spcPts val="0"/>
              </a:spcBef>
            </a:pPr>
            <a:r>
              <a:rPr lang="en-US" sz="1600" dirty="0"/>
              <a:t>YDK </a:t>
            </a:r>
            <a:r>
              <a:rPr lang="en-US" sz="1600" dirty="0" smtClean="0"/>
              <a:t>  </a:t>
            </a:r>
            <a:r>
              <a:rPr lang="en-US" sz="1600" i="1" dirty="0" smtClean="0">
                <a:hlinkClick r:id="rId6"/>
              </a:rPr>
              <a:t>http</a:t>
            </a:r>
            <a:r>
              <a:rPr lang="en-US" sz="1600" i="1" dirty="0">
                <a:hlinkClick r:id="rId6"/>
              </a:rPr>
              <a:t>://ydk.cisco.com/py/docs</a:t>
            </a:r>
            <a:r>
              <a:rPr lang="en-US" sz="1600" i="1" dirty="0">
                <a:hlinkClick r:id="rId6"/>
              </a:rPr>
              <a:t>/#</a:t>
            </a:r>
            <a:endParaRPr lang="en-US" sz="1600" i="1" dirty="0"/>
          </a:p>
          <a:p>
            <a:pPr marL="139700" lvl="0" indent="0">
              <a:spcBef>
                <a:spcPts val="0"/>
              </a:spcBef>
            </a:pPr>
            <a:r>
              <a:rPr lang="en-US" sz="1600" dirty="0" err="1"/>
              <a:t>Junos</a:t>
            </a:r>
            <a:r>
              <a:rPr lang="en-US" sz="1600" dirty="0"/>
              <a:t> </a:t>
            </a:r>
            <a:r>
              <a:rPr lang="en-US" sz="1600" dirty="0" err="1"/>
              <a:t>PyEZ</a:t>
            </a: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i="1" dirty="0" smtClean="0">
                <a:hlinkClick r:id="rId7"/>
              </a:rPr>
              <a:t>https</a:t>
            </a:r>
            <a:r>
              <a:rPr lang="en-US" sz="1600" i="1" dirty="0">
                <a:hlinkClick r:id="rId7"/>
              </a:rPr>
              <a:t>://</a:t>
            </a:r>
            <a:r>
              <a:rPr lang="en-US" sz="1600" i="1" dirty="0">
                <a:hlinkClick r:id="rId7"/>
              </a:rPr>
              <a:t>github.com/Juniper/py-junos-eznc</a:t>
            </a:r>
            <a:endParaRPr lang="en-US" sz="1600" i="1" dirty="0"/>
          </a:p>
          <a:p>
            <a:pPr marL="139700" lvl="0" indent="0">
              <a:spcBef>
                <a:spcPts val="0"/>
              </a:spcBef>
            </a:pPr>
            <a:r>
              <a:rPr lang="en-US" sz="1600" dirty="0"/>
              <a:t>NETCONF </a:t>
            </a:r>
            <a:r>
              <a:rPr lang="en-US" sz="1600" dirty="0" smtClean="0"/>
              <a:t>  </a:t>
            </a:r>
            <a:r>
              <a:rPr lang="en-US" sz="1600" i="1" dirty="0" smtClean="0">
                <a:hlinkClick r:id="rId8"/>
              </a:rPr>
              <a:t>https</a:t>
            </a:r>
            <a:r>
              <a:rPr lang="en-US" sz="1600" i="1" dirty="0">
                <a:hlinkClick r:id="rId8"/>
              </a:rPr>
              <a:t>://</a:t>
            </a:r>
            <a:r>
              <a:rPr lang="en-US" sz="1600" i="1" dirty="0">
                <a:hlinkClick r:id="rId8"/>
              </a:rPr>
              <a:t>tools.ietf.org/html/rfc6241</a:t>
            </a:r>
            <a:endParaRPr lang="en-US" sz="1600" i="1" dirty="0"/>
          </a:p>
          <a:p>
            <a:pPr marL="139700" lvl="0" indent="0">
              <a:spcBef>
                <a:spcPts val="0"/>
              </a:spcBef>
            </a:pPr>
            <a:r>
              <a:rPr lang="en-US" sz="1600" dirty="0"/>
              <a:t>YANG </a:t>
            </a:r>
            <a:r>
              <a:rPr lang="en-US" sz="1600" dirty="0" smtClean="0"/>
              <a:t>  </a:t>
            </a:r>
            <a:r>
              <a:rPr lang="en-US" sz="1600" i="1" dirty="0" smtClean="0">
                <a:hlinkClick r:id="rId9"/>
              </a:rPr>
              <a:t>https</a:t>
            </a:r>
            <a:r>
              <a:rPr lang="en-US" sz="1600" i="1" dirty="0">
                <a:hlinkClick r:id="rId9"/>
              </a:rPr>
              <a:t>://napalm-automation.net/yang-for-dummies</a:t>
            </a:r>
            <a:r>
              <a:rPr lang="en-US" sz="1600" i="1" dirty="0">
                <a:hlinkClick r:id="rId9"/>
              </a:rPr>
              <a:t>/</a:t>
            </a:r>
            <a:endParaRPr lang="en-US" sz="1600" i="1" dirty="0"/>
          </a:p>
          <a:p>
            <a:pPr marL="139700" lvl="0" indent="0">
              <a:spcBef>
                <a:spcPts val="0"/>
              </a:spcBef>
            </a:pPr>
            <a:r>
              <a:rPr lang="en-US" sz="1600" dirty="0"/>
              <a:t>Robot Framework </a:t>
            </a:r>
            <a:r>
              <a:rPr lang="en-US" sz="1600" dirty="0" smtClean="0"/>
              <a:t>  </a:t>
            </a:r>
            <a:r>
              <a:rPr lang="en-US" sz="1600" i="1" dirty="0" smtClean="0">
                <a:hlinkClick r:id="rId10" tooltip="http://robotframework.org"/>
              </a:rPr>
              <a:t>http</a:t>
            </a:r>
            <a:r>
              <a:rPr lang="en-US" sz="1600" i="1" dirty="0">
                <a:hlinkClick r:id="rId10" tooltip="http://robotframework.org"/>
              </a:rPr>
              <a:t>://</a:t>
            </a:r>
            <a:r>
              <a:rPr lang="en-US" sz="1600" i="1" dirty="0">
                <a:hlinkClick r:id="rId10" tooltip="http://robotframework.org"/>
              </a:rPr>
              <a:t>robotframework.org</a:t>
            </a:r>
            <a:endParaRPr lang="en-US" sz="1600" i="1" dirty="0"/>
          </a:p>
          <a:p>
            <a:pPr marL="139700" lvl="0" indent="0">
              <a:spcBef>
                <a:spcPts val="0"/>
              </a:spcBef>
            </a:pPr>
            <a:endParaRPr lang="en-US" sz="1600" dirty="0"/>
          </a:p>
          <a:p>
            <a:pPr marL="139700" lvl="0" indent="0">
              <a:spcBef>
                <a:spcPts val="0"/>
              </a:spcBef>
            </a:pPr>
            <a:r>
              <a:rPr lang="en-US" sz="1600" dirty="0"/>
              <a:t>updated NAPALM </a:t>
            </a:r>
            <a:r>
              <a:rPr lang="en-US" sz="1600" dirty="0" smtClean="0"/>
              <a:t>repo:</a:t>
            </a:r>
            <a:endParaRPr lang="en-US" sz="1600" dirty="0"/>
          </a:p>
          <a:p>
            <a:pPr marL="139700" lvl="0" indent="0">
              <a:spcBef>
                <a:spcPts val="0"/>
              </a:spcBef>
            </a:pPr>
            <a:r>
              <a:rPr lang="en-US" sz="1600" dirty="0"/>
              <a:t>     </a:t>
            </a:r>
            <a:r>
              <a:rPr lang="en-US" sz="1600" i="1" dirty="0">
                <a:hlinkClick r:id="rId11"/>
              </a:rPr>
              <a:t>https://github.com/tomaskubina/napalm/tree/obs_nie_experiment</a:t>
            </a:r>
            <a:endParaRPr lang="en-US" sz="1600" i="1" dirty="0"/>
          </a:p>
          <a:p>
            <a:pPr marL="425450" lvl="0" indent="-285750">
              <a:spcBef>
                <a:spcPts val="0"/>
              </a:spcBef>
              <a:buFontTx/>
              <a:buChar char="-"/>
            </a:pPr>
            <a:endParaRPr lang="en-US" sz="1600" dirty="0" smtClean="0"/>
          </a:p>
          <a:p>
            <a:pPr marL="139700" lvl="0" indent="0">
              <a:spcBef>
                <a:spcPts val="0"/>
              </a:spcBef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63789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 smtClean="0"/>
              <a:t> Automated </a:t>
            </a:r>
            <a:r>
              <a:rPr lang="en-US" dirty="0"/>
              <a:t>network OS testing</a:t>
            </a:r>
            <a:endParaRPr dirty="0"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95536" y="1131590"/>
            <a:ext cx="84969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 dirty="0"/>
              <a:t>Testing </a:t>
            </a:r>
            <a:r>
              <a:rPr lang="en-US" b="1" dirty="0" smtClean="0"/>
              <a:t>challenges</a:t>
            </a:r>
            <a:endParaRPr b="1" dirty="0"/>
          </a:p>
        </p:txBody>
      </p:sp>
      <p:sp>
        <p:nvSpPr>
          <p:cNvPr id="124" name="Shape 124"/>
          <p:cNvSpPr txBox="1">
            <a:spLocks noGrp="1"/>
          </p:cNvSpPr>
          <p:nvPr>
            <p:ph type="body" idx="2"/>
          </p:nvPr>
        </p:nvSpPr>
        <p:spPr>
          <a:xfrm>
            <a:off x="539596" y="1736190"/>
            <a:ext cx="8496900" cy="29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317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increase of complexity of network and network OSes in order to provide more and more features to customers </a:t>
            </a:r>
            <a:endParaRPr lang="en-US" sz="1600" dirty="0" smtClean="0"/>
          </a:p>
          <a:p>
            <a:pPr indent="-317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many recurring tests (small/mid complexity)</a:t>
            </a:r>
          </a:p>
          <a:p>
            <a:pPr indent="-317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isolation of human error / overlook</a:t>
            </a:r>
          </a:p>
          <a:p>
            <a:pPr lvl="0" indent="-317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people </a:t>
            </a:r>
            <a:r>
              <a:rPr lang="en-US" sz="1600" dirty="0"/>
              <a:t>need to focus </a:t>
            </a:r>
            <a:r>
              <a:rPr lang="en-US" sz="1600" dirty="0" smtClean="0"/>
              <a:t>on development </a:t>
            </a:r>
            <a:r>
              <a:rPr lang="en-US" sz="1600" dirty="0"/>
              <a:t>of new </a:t>
            </a:r>
            <a:r>
              <a:rPr lang="en-US" sz="1600" dirty="0" smtClean="0"/>
              <a:t>features </a:t>
            </a:r>
            <a:r>
              <a:rPr lang="en-US" sz="1600" dirty="0"/>
              <a:t>rather than testing of </a:t>
            </a:r>
            <a:r>
              <a:rPr lang="en-US" sz="1600" dirty="0" smtClean="0"/>
              <a:t>old ones</a:t>
            </a:r>
          </a:p>
          <a:p>
            <a:pPr lvl="0" indent="-317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reduce time to test network OS before deployment on live network </a:t>
            </a:r>
            <a:endParaRPr lang="en-US" sz="1600" dirty="0"/>
          </a:p>
          <a:p>
            <a:pPr marL="139700" indent="0">
              <a:spcBef>
                <a:spcPts val="0"/>
              </a:spcBef>
            </a:pPr>
            <a:endParaRPr lang="en-US" sz="1600" dirty="0" smtClean="0"/>
          </a:p>
          <a:p>
            <a:pPr marL="139700" indent="0">
              <a:spcBef>
                <a:spcPts val="0"/>
              </a:spcBef>
            </a:pPr>
            <a:r>
              <a:rPr lang="en-US" sz="1600" dirty="0" smtClean="0"/>
              <a:t> =&gt; </a:t>
            </a:r>
            <a:r>
              <a:rPr lang="en-US" sz="1600" dirty="0"/>
              <a:t>WE SHOULD AUTOMATE</a:t>
            </a:r>
          </a:p>
          <a:p>
            <a:pPr marL="139700" lvl="0" indent="0" rtl="0">
              <a:spcBef>
                <a:spcPts val="0"/>
              </a:spcBef>
              <a:spcAft>
                <a:spcPts val="0"/>
              </a:spcAft>
              <a:buSzPts val="1400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Automated </a:t>
            </a:r>
            <a:r>
              <a:rPr lang="en-US" dirty="0"/>
              <a:t>network OS testing</a:t>
            </a:r>
            <a:endParaRPr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95536" y="1131590"/>
            <a:ext cx="84969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b="1" dirty="0" smtClean="0"/>
              <a:t>Key factors of automation in OBS</a:t>
            </a:r>
            <a:endParaRPr b="1"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539552" y="1736190"/>
            <a:ext cx="8496900" cy="29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317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verification of operational state is key</a:t>
            </a:r>
          </a:p>
          <a:p>
            <a:pPr lvl="0" indent="-317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YANG models for operational  state are still heavily evolving =&gt; not all monitored attributes covered, available only in newer OS releases / router platforms</a:t>
            </a:r>
          </a:p>
          <a:p>
            <a:pPr lvl="0" indent="-317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err="1" smtClean="0"/>
              <a:t>Netmiko</a:t>
            </a:r>
            <a:r>
              <a:rPr lang="en-US" sz="1600" dirty="0" smtClean="0"/>
              <a:t> – simple management of device via </a:t>
            </a:r>
            <a:r>
              <a:rPr lang="en-US" sz="1600" dirty="0" err="1" smtClean="0"/>
              <a:t>ssh</a:t>
            </a:r>
            <a:r>
              <a:rPr lang="en-US" sz="1600" dirty="0" smtClean="0"/>
              <a:t>, push command / get output</a:t>
            </a:r>
          </a:p>
          <a:p>
            <a:pPr lvl="0" indent="-317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NAPALM </a:t>
            </a:r>
            <a:r>
              <a:rPr lang="en-US" sz="1600" dirty="0"/>
              <a:t>has support for </a:t>
            </a:r>
            <a:r>
              <a:rPr lang="en-US" sz="1600" dirty="0" smtClean="0"/>
              <a:t>configuration and operational </a:t>
            </a:r>
            <a:r>
              <a:rPr lang="en-US" sz="1600" dirty="0"/>
              <a:t>state </a:t>
            </a:r>
            <a:r>
              <a:rPr lang="en-US" sz="1600" dirty="0" smtClean="0"/>
              <a:t>:</a:t>
            </a:r>
          </a:p>
          <a:p>
            <a:pPr marL="4254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      </a:t>
            </a:r>
            <a:r>
              <a:rPr lang="en-US" sz="1600" dirty="0" smtClean="0"/>
              <a:t>  CISCO </a:t>
            </a:r>
            <a:r>
              <a:rPr lang="en-US" sz="1600" dirty="0" smtClean="0"/>
              <a:t>IOS/IOS-XE - screen </a:t>
            </a:r>
            <a:r>
              <a:rPr lang="en-US" sz="1600" dirty="0"/>
              <a:t>scrapping and </a:t>
            </a:r>
            <a:r>
              <a:rPr lang="en-US" sz="1600" dirty="0" smtClean="0"/>
              <a:t>parsing</a:t>
            </a:r>
          </a:p>
          <a:p>
            <a:pPr marL="4254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       </a:t>
            </a:r>
            <a:r>
              <a:rPr lang="en-US" sz="1600" dirty="0" smtClean="0"/>
              <a:t> Juniper </a:t>
            </a:r>
            <a:r>
              <a:rPr lang="en-US" sz="1600" dirty="0" err="1" smtClean="0"/>
              <a:t>JunOS</a:t>
            </a:r>
            <a:r>
              <a:rPr lang="en-US" sz="1600" dirty="0" smtClean="0"/>
              <a:t> – processing of xml reply received over NETCONF</a:t>
            </a:r>
            <a:endParaRPr lang="en-US" sz="1600" dirty="0"/>
          </a:p>
          <a:p>
            <a:pPr lvl="0" indent="-317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err="1" smtClean="0"/>
              <a:t>Ansible</a:t>
            </a:r>
            <a:r>
              <a:rPr lang="en-US" sz="1600" dirty="0"/>
              <a:t> </a:t>
            </a:r>
            <a:r>
              <a:rPr lang="en-US" sz="1600" dirty="0" smtClean="0"/>
              <a:t>– focus on provisioning and controlling</a:t>
            </a:r>
          </a:p>
          <a:p>
            <a:pPr marL="4254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-     </a:t>
            </a:r>
            <a:r>
              <a:rPr lang="en-US" sz="1600" dirty="0" err="1" smtClean="0"/>
              <a:t>Junos</a:t>
            </a:r>
            <a:r>
              <a:rPr lang="en-US" sz="1600" dirty="0" smtClean="0"/>
              <a:t> </a:t>
            </a:r>
            <a:r>
              <a:rPr lang="en-US" sz="1600" dirty="0" err="1" smtClean="0"/>
              <a:t>PyEZ</a:t>
            </a:r>
            <a:r>
              <a:rPr lang="en-US" sz="1600" dirty="0" smtClean="0"/>
              <a:t> – configuration + operational state for </a:t>
            </a:r>
            <a:r>
              <a:rPr lang="en-US" sz="1600" dirty="0" err="1" smtClean="0"/>
              <a:t>JunOS</a:t>
            </a:r>
            <a:r>
              <a:rPr lang="en-US" sz="1600" dirty="0" smtClean="0"/>
              <a:t> only</a:t>
            </a:r>
          </a:p>
          <a:p>
            <a:pPr lvl="0" indent="-317500">
              <a:spcBef>
                <a:spcPts val="0"/>
              </a:spcBef>
              <a:buChar char="-"/>
            </a:pPr>
            <a:endParaRPr lang="en-US" sz="1600" dirty="0" smtClean="0"/>
          </a:p>
          <a:p>
            <a:pPr marL="139700" lvl="0" indent="0">
              <a:spcBef>
                <a:spcPts val="0"/>
              </a:spcBef>
            </a:pPr>
            <a:r>
              <a:rPr lang="en-US" sz="1600" dirty="0" smtClean="0"/>
              <a:t>NAPALM is the winner, because…</a:t>
            </a:r>
          </a:p>
          <a:p>
            <a:pPr lvl="0" indent="-317500">
              <a:spcBef>
                <a:spcPts val="0"/>
              </a:spcBef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93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Automated </a:t>
            </a:r>
            <a:r>
              <a:rPr lang="en-US" dirty="0"/>
              <a:t>network OS testing</a:t>
            </a:r>
            <a:endParaRPr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95536" y="1131590"/>
            <a:ext cx="84969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b="1" dirty="0" smtClean="0"/>
              <a:t>NAPALM</a:t>
            </a:r>
            <a:endParaRPr b="1"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539552" y="1736190"/>
            <a:ext cx="8496900" cy="29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254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open source project </a:t>
            </a:r>
          </a:p>
          <a:p>
            <a:pPr marL="4254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implements a set of functions using a unified API to different </a:t>
            </a:r>
            <a:r>
              <a:rPr lang="en-US" sz="1600" dirty="0"/>
              <a:t>router vendor network </a:t>
            </a:r>
            <a:r>
              <a:rPr lang="en-US" sz="1600" dirty="0" smtClean="0"/>
              <a:t>devices (</a:t>
            </a:r>
            <a:r>
              <a:rPr lang="en-US" sz="1600" dirty="0" err="1" smtClean="0"/>
              <a:t>ios</a:t>
            </a:r>
            <a:r>
              <a:rPr lang="en-US" sz="1600" dirty="0"/>
              <a:t>, </a:t>
            </a:r>
            <a:r>
              <a:rPr lang="en-US" sz="1600" dirty="0" err="1"/>
              <a:t>ios-xr</a:t>
            </a:r>
            <a:r>
              <a:rPr lang="en-US" sz="1600" dirty="0"/>
              <a:t>, </a:t>
            </a:r>
            <a:r>
              <a:rPr lang="en-US" sz="1600" dirty="0" err="1"/>
              <a:t>junos</a:t>
            </a:r>
            <a:r>
              <a:rPr lang="en-US" sz="1600" dirty="0"/>
              <a:t>, </a:t>
            </a:r>
            <a:r>
              <a:rPr lang="en-US" sz="1600" dirty="0" err="1"/>
              <a:t>nx-os</a:t>
            </a:r>
            <a:r>
              <a:rPr lang="en-US" sz="1600" dirty="0" smtClean="0"/>
              <a:t>,…)</a:t>
            </a:r>
          </a:p>
          <a:p>
            <a:pPr marL="4254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replacing/merging/comparing of configuration</a:t>
            </a:r>
          </a:p>
          <a:p>
            <a:pPr marL="4254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rollback of configuration</a:t>
            </a:r>
          </a:p>
          <a:p>
            <a:pPr marL="4254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retrieving operational data (interfaces’ </a:t>
            </a:r>
            <a:r>
              <a:rPr lang="en-US" sz="1600" dirty="0" err="1" smtClean="0"/>
              <a:t>ip</a:t>
            </a:r>
            <a:r>
              <a:rPr lang="en-US" sz="1600" dirty="0" smtClean="0"/>
              <a:t>/state, BGP neighbors details, </a:t>
            </a:r>
            <a:r>
              <a:rPr lang="en-US" sz="1600" dirty="0" err="1" smtClean="0"/>
              <a:t>cpu</a:t>
            </a:r>
            <a:r>
              <a:rPr lang="en-US" sz="1600" dirty="0" smtClean="0"/>
              <a:t>, memory,…)</a:t>
            </a:r>
          </a:p>
          <a:p>
            <a:pPr marL="4254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can be integrated in </a:t>
            </a:r>
            <a:r>
              <a:rPr lang="en-US" sz="1600" dirty="0" err="1" smtClean="0"/>
              <a:t>ansible</a:t>
            </a:r>
            <a:r>
              <a:rPr lang="en-US" sz="1600" dirty="0" smtClean="0"/>
              <a:t>, </a:t>
            </a:r>
            <a:r>
              <a:rPr lang="en-US" sz="1600" dirty="0" err="1" smtClean="0"/>
              <a:t>SaltStack</a:t>
            </a:r>
            <a:endParaRPr lang="en-US" sz="1600" dirty="0" smtClean="0"/>
          </a:p>
          <a:p>
            <a:pPr marL="139700" lvl="0" indent="0">
              <a:spcBef>
                <a:spcPts val="0"/>
              </a:spcBef>
            </a:pPr>
            <a:endParaRPr lang="en-US" dirty="0" smtClean="0"/>
          </a:p>
          <a:p>
            <a:pPr lvl="0" indent="-317500">
              <a:spcBef>
                <a:spcPts val="0"/>
              </a:spcBef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5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Automated </a:t>
            </a:r>
            <a:r>
              <a:rPr lang="en-US" dirty="0"/>
              <a:t>network OS testing</a:t>
            </a:r>
            <a:endParaRPr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95536" y="1131590"/>
            <a:ext cx="84969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b="1" dirty="0" smtClean="0"/>
              <a:t>OBS NAPALM extension</a:t>
            </a:r>
            <a:endParaRPr b="1"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539552" y="1736190"/>
            <a:ext cx="8496900" cy="29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254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functions to provide operational data for IS-IS</a:t>
            </a:r>
            <a:r>
              <a:rPr lang="en-US" sz="1600" dirty="0"/>
              <a:t>, LDP, BFD, BGP, PIM, MPLS </a:t>
            </a:r>
            <a:r>
              <a:rPr lang="en-US" sz="1600" dirty="0" smtClean="0"/>
              <a:t>TE, …</a:t>
            </a:r>
          </a:p>
          <a:p>
            <a:pPr marL="4254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created for </a:t>
            </a:r>
            <a:r>
              <a:rPr lang="en-US" sz="1600" dirty="0" err="1" smtClean="0"/>
              <a:t>ios-xe</a:t>
            </a:r>
            <a:r>
              <a:rPr lang="en-US" sz="1600" dirty="0" smtClean="0"/>
              <a:t> and </a:t>
            </a:r>
            <a:r>
              <a:rPr lang="en-US" sz="1600" dirty="0" err="1" smtClean="0"/>
              <a:t>junos</a:t>
            </a:r>
            <a:endParaRPr lang="en-US" sz="1600" dirty="0" smtClean="0"/>
          </a:p>
          <a:p>
            <a:pPr marL="4254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tested on CISCO ASR1K, CISCO 76xx, Juniper MX480</a:t>
            </a:r>
          </a:p>
          <a:p>
            <a:pPr marL="4254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some functions are specific to one vendor or are platform specific</a:t>
            </a:r>
          </a:p>
          <a:p>
            <a:pPr marL="4254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unification of various output</a:t>
            </a:r>
          </a:p>
          <a:p>
            <a:pPr marL="4254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new code will be published as official napalm code or standalone extension, point to discuss with NAPALM maintainer</a:t>
            </a:r>
          </a:p>
          <a:p>
            <a:pPr lvl="0" indent="-317500">
              <a:spcBef>
                <a:spcPts val="0"/>
              </a:spcBef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Automated </a:t>
            </a:r>
            <a:r>
              <a:rPr lang="en-US" dirty="0"/>
              <a:t>network OS testing</a:t>
            </a:r>
            <a:endParaRPr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539552" y="771550"/>
            <a:ext cx="8496900" cy="3960440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39700" indent="0">
              <a:spcBef>
                <a:spcPts val="0"/>
              </a:spcBef>
            </a:pPr>
            <a:r>
              <a:rPr lang="en-US" sz="1600" dirty="0" smtClean="0"/>
              <a:t>functions </a:t>
            </a:r>
            <a:r>
              <a:rPr lang="en-US" sz="1600" dirty="0" smtClean="0"/>
              <a:t>added for Juniper platform:</a:t>
            </a:r>
          </a:p>
          <a:p>
            <a:r>
              <a:rPr lang="en-US" sz="1600" b="1" dirty="0" err="1" smtClean="0"/>
              <a:t>get_redundancy_info</a:t>
            </a:r>
            <a:endParaRPr lang="en-US" sz="1600" b="1" dirty="0"/>
          </a:p>
          <a:p>
            <a:r>
              <a:rPr lang="en-US" sz="1600" b="1" dirty="0" err="1" smtClean="0"/>
              <a:t>get_card_type_info</a:t>
            </a:r>
            <a:endParaRPr lang="en-US" sz="1600" b="1" dirty="0"/>
          </a:p>
          <a:p>
            <a:r>
              <a:rPr lang="en-US" sz="1600" b="1" dirty="0" err="1" smtClean="0"/>
              <a:t>get_mx_re_memory_info</a:t>
            </a:r>
            <a:endParaRPr lang="en-US" sz="1600" b="1" dirty="0"/>
          </a:p>
          <a:p>
            <a:r>
              <a:rPr lang="en-US" sz="1600" b="1" dirty="0" err="1" smtClean="0"/>
              <a:t>get_mx_active_re_memory_info</a:t>
            </a:r>
            <a:endParaRPr lang="en-US" sz="1600" b="1" dirty="0"/>
          </a:p>
          <a:p>
            <a:r>
              <a:rPr lang="en-US" sz="1600" b="1" dirty="0" err="1" smtClean="0"/>
              <a:t>get_isis_neighbors_detail</a:t>
            </a:r>
            <a:endParaRPr lang="en-US" sz="1600" b="1" dirty="0"/>
          </a:p>
          <a:p>
            <a:r>
              <a:rPr lang="en-US" sz="1600" b="1" dirty="0" err="1" smtClean="0"/>
              <a:t>get_isis_topology</a:t>
            </a:r>
            <a:endParaRPr lang="en-US" sz="1600" b="1" dirty="0"/>
          </a:p>
          <a:p>
            <a:r>
              <a:rPr lang="en-US" sz="1600" b="1" dirty="0" err="1" smtClean="0"/>
              <a:t>get_bfd_neighbors_detail</a:t>
            </a:r>
            <a:endParaRPr lang="en-US" sz="1600" b="1" dirty="0"/>
          </a:p>
          <a:p>
            <a:r>
              <a:rPr lang="en-US" sz="1600" b="1" dirty="0" err="1" smtClean="0"/>
              <a:t>get_ldp_igp_sync</a:t>
            </a:r>
            <a:endParaRPr lang="en-US" sz="1600" b="1" dirty="0"/>
          </a:p>
          <a:p>
            <a:r>
              <a:rPr lang="en-US" sz="1600" b="1" dirty="0" err="1" smtClean="0"/>
              <a:t>get_ldp_neighbors</a:t>
            </a:r>
            <a:endParaRPr lang="en-US" sz="1600" b="1" dirty="0"/>
          </a:p>
          <a:p>
            <a:r>
              <a:rPr lang="en-US" sz="1600" b="1" dirty="0" err="1" smtClean="0"/>
              <a:t>get_pim_neighbors</a:t>
            </a:r>
            <a:r>
              <a:rPr lang="en-US" sz="1600" b="1" dirty="0" smtClean="0"/>
              <a:t>(_</a:t>
            </a:r>
            <a:r>
              <a:rPr lang="en-US" sz="1600" b="1" dirty="0" err="1" smtClean="0"/>
              <a:t>vrf</a:t>
            </a:r>
            <a:r>
              <a:rPr lang="en-US" sz="1600" b="1" dirty="0" smtClean="0"/>
              <a:t>)</a:t>
            </a:r>
            <a:endParaRPr lang="en-US" sz="1600" b="1" dirty="0"/>
          </a:p>
          <a:p>
            <a:r>
              <a:rPr lang="en-US" sz="1600" b="1" dirty="0" err="1" smtClean="0"/>
              <a:t>get_pim_joins</a:t>
            </a:r>
            <a:r>
              <a:rPr lang="en-US" sz="1600" b="1" dirty="0" smtClean="0"/>
              <a:t>(_</a:t>
            </a:r>
            <a:r>
              <a:rPr lang="en-US" sz="1600" b="1" dirty="0" err="1" smtClean="0"/>
              <a:t>vrf</a:t>
            </a:r>
            <a:r>
              <a:rPr lang="en-US" sz="1600" b="1" dirty="0" smtClean="0"/>
              <a:t>)</a:t>
            </a:r>
            <a:endParaRPr lang="en-US" sz="1600" b="1" dirty="0"/>
          </a:p>
          <a:p>
            <a:r>
              <a:rPr lang="en-US" sz="1600" b="1" dirty="0" err="1" smtClean="0"/>
              <a:t>get_multicast_route</a:t>
            </a:r>
            <a:r>
              <a:rPr lang="en-US" sz="1600" b="1" dirty="0" smtClean="0"/>
              <a:t>(_</a:t>
            </a:r>
            <a:r>
              <a:rPr lang="en-US" sz="1600" b="1" dirty="0" err="1" smtClean="0"/>
              <a:t>vrf</a:t>
            </a:r>
            <a:r>
              <a:rPr lang="en-US" sz="1600" b="1" dirty="0" smtClean="0"/>
              <a:t>)</a:t>
            </a:r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err="1" smtClean="0"/>
              <a:t>get_mvpn_info</a:t>
            </a:r>
            <a:endParaRPr lang="en-US" sz="1600" b="1" dirty="0"/>
          </a:p>
          <a:p>
            <a:r>
              <a:rPr lang="en-US" sz="1600" b="1" dirty="0" smtClean="0"/>
              <a:t>get_l2ckt_connections</a:t>
            </a:r>
            <a:endParaRPr lang="en-US" sz="1600" b="1" dirty="0"/>
          </a:p>
          <a:p>
            <a:r>
              <a:rPr lang="en-US" sz="1600" b="1" dirty="0" err="1" smtClean="0"/>
              <a:t>get_vpls_connections</a:t>
            </a:r>
            <a:endParaRPr lang="en-US" sz="1600" b="1" dirty="0"/>
          </a:p>
          <a:p>
            <a:r>
              <a:rPr lang="en-US" sz="1600" b="1" dirty="0" err="1" smtClean="0"/>
              <a:t>get_interfaces_rates</a:t>
            </a:r>
            <a:endParaRPr lang="en-US" sz="1600" b="1" dirty="0"/>
          </a:p>
          <a:p>
            <a:r>
              <a:rPr lang="en-US" sz="1600" b="1" dirty="0" err="1" smtClean="0"/>
              <a:t>get_route_summary</a:t>
            </a:r>
            <a:r>
              <a:rPr lang="en-US" sz="1600" b="1" dirty="0" smtClean="0"/>
              <a:t>(_</a:t>
            </a:r>
            <a:r>
              <a:rPr lang="en-US" sz="1600" b="1" dirty="0" err="1" smtClean="0"/>
              <a:t>vrf</a:t>
            </a:r>
            <a:r>
              <a:rPr lang="en-US" sz="1600" b="1" dirty="0" smtClean="0"/>
              <a:t>)</a:t>
            </a:r>
            <a:endParaRPr lang="en-US" sz="1600" b="1" dirty="0"/>
          </a:p>
          <a:p>
            <a:r>
              <a:rPr lang="en-US" sz="1600" b="1" dirty="0" err="1" smtClean="0"/>
              <a:t>get_fib_table</a:t>
            </a:r>
            <a:r>
              <a:rPr lang="en-US" sz="1600" b="1" dirty="0" smtClean="0"/>
              <a:t>(_</a:t>
            </a:r>
            <a:r>
              <a:rPr lang="en-US" sz="1600" b="1" dirty="0" err="1" smtClean="0"/>
              <a:t>vrf</a:t>
            </a:r>
            <a:r>
              <a:rPr lang="en-US" sz="1600" b="1" dirty="0" smtClean="0"/>
              <a:t>)</a:t>
            </a:r>
            <a:endParaRPr lang="en-US" sz="1600" b="1" dirty="0"/>
          </a:p>
          <a:p>
            <a:endParaRPr lang="en-US" sz="1600" b="1" dirty="0"/>
          </a:p>
          <a:p>
            <a:pPr marL="139700" indent="0">
              <a:spcBef>
                <a:spcPts val="0"/>
              </a:spcBef>
            </a:pPr>
            <a:endParaRPr lang="en-US" sz="1600" b="1" dirty="0"/>
          </a:p>
          <a:p>
            <a:pPr lvl="0" indent="-317500">
              <a:spcBef>
                <a:spcPts val="0"/>
              </a:spcBef>
              <a:buChar char="-"/>
            </a:pPr>
            <a:endParaRPr lang="en-US" sz="1600" b="1" dirty="0"/>
          </a:p>
          <a:p>
            <a:pPr lvl="0" indent="-317500">
              <a:spcBef>
                <a:spcPts val="0"/>
              </a:spcBef>
              <a:buChar char="-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0531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Automated </a:t>
            </a:r>
            <a:r>
              <a:rPr lang="en-US" dirty="0"/>
              <a:t>network OS testing</a:t>
            </a:r>
            <a:endParaRPr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539552" y="771550"/>
            <a:ext cx="8496900" cy="3960440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139700" indent="0">
              <a:spcBef>
                <a:spcPts val="0"/>
              </a:spcBef>
            </a:pPr>
            <a:r>
              <a:rPr lang="en-US" sz="1600" dirty="0" smtClean="0"/>
              <a:t>functions </a:t>
            </a:r>
            <a:r>
              <a:rPr lang="en-US" sz="1600" dirty="0" smtClean="0"/>
              <a:t>added for CISCO platform:</a:t>
            </a:r>
          </a:p>
          <a:p>
            <a:r>
              <a:rPr lang="en-US" sz="1600" b="1" dirty="0" err="1"/>
              <a:t>get_redundancy_info</a:t>
            </a:r>
            <a:endParaRPr lang="en-US" sz="1600" b="1" dirty="0"/>
          </a:p>
          <a:p>
            <a:r>
              <a:rPr lang="en-US" sz="1600" b="1" dirty="0" err="1"/>
              <a:t>get_card_type_info</a:t>
            </a:r>
            <a:endParaRPr lang="en-US" sz="1600" b="1" dirty="0"/>
          </a:p>
          <a:p>
            <a:r>
              <a:rPr lang="en-US" sz="1600" b="1" dirty="0"/>
              <a:t>get_asr1k_slot_memory_info</a:t>
            </a:r>
          </a:p>
          <a:p>
            <a:r>
              <a:rPr lang="en-US" sz="1600" b="1" dirty="0" err="1"/>
              <a:t>get_isis_neighbors_detail</a:t>
            </a:r>
            <a:endParaRPr lang="en-US" sz="1600" b="1" dirty="0"/>
          </a:p>
          <a:p>
            <a:r>
              <a:rPr lang="en-US" sz="1600" b="1" dirty="0" err="1"/>
              <a:t>get_isis_topology</a:t>
            </a:r>
            <a:endParaRPr lang="en-US" sz="1600" b="1" dirty="0"/>
          </a:p>
          <a:p>
            <a:r>
              <a:rPr lang="en-US" sz="1600" b="1" dirty="0" err="1"/>
              <a:t>get_bfd_neighbors_detail</a:t>
            </a:r>
            <a:endParaRPr lang="en-US" sz="1600" b="1" dirty="0"/>
          </a:p>
          <a:p>
            <a:r>
              <a:rPr lang="en-US" sz="1600" b="1" dirty="0" err="1"/>
              <a:t>get_ldp_igp_sync</a:t>
            </a:r>
            <a:endParaRPr lang="en-US" sz="1600" b="1" dirty="0"/>
          </a:p>
          <a:p>
            <a:r>
              <a:rPr lang="en-US" sz="1600" b="1" dirty="0" err="1"/>
              <a:t>get_ldp_neighbors</a:t>
            </a:r>
            <a:endParaRPr lang="en-US" sz="1600" b="1" dirty="0"/>
          </a:p>
          <a:p>
            <a:r>
              <a:rPr lang="en-US" sz="1600" b="1" dirty="0"/>
              <a:t>get_mpls_l2transport_summary</a:t>
            </a:r>
          </a:p>
          <a:p>
            <a:r>
              <a:rPr lang="en-US" sz="1600" b="1" dirty="0" err="1"/>
              <a:t>get_mpls_te_tunnels_brief</a:t>
            </a:r>
            <a:endParaRPr lang="en-US" sz="1600" b="1" dirty="0"/>
          </a:p>
          <a:p>
            <a:r>
              <a:rPr lang="en-US" sz="1600" b="1" dirty="0" err="1" smtClean="0"/>
              <a:t>get_ip_route_summary</a:t>
            </a:r>
            <a:r>
              <a:rPr lang="en-US" sz="1600" b="1" dirty="0" smtClean="0"/>
              <a:t>(_</a:t>
            </a:r>
            <a:r>
              <a:rPr lang="en-US" sz="1600" b="1" dirty="0" err="1" smtClean="0"/>
              <a:t>vrf</a:t>
            </a:r>
            <a:r>
              <a:rPr lang="en-US" sz="1600" b="1" dirty="0" smtClean="0"/>
              <a:t>)</a:t>
            </a:r>
            <a:endParaRPr lang="en-US" sz="1600" b="1" dirty="0"/>
          </a:p>
          <a:p>
            <a:r>
              <a:rPr lang="en-US" sz="1600" b="1" dirty="0" err="1" smtClean="0"/>
              <a:t>get_ip_cef</a:t>
            </a:r>
            <a:r>
              <a:rPr lang="en-US" sz="1600" b="1" dirty="0" smtClean="0"/>
              <a:t>(_</a:t>
            </a:r>
            <a:r>
              <a:rPr lang="en-US" sz="1600" b="1" dirty="0" err="1" smtClean="0"/>
              <a:t>vrf</a:t>
            </a:r>
            <a:r>
              <a:rPr lang="en-US" sz="1600" b="1" dirty="0" smtClean="0"/>
              <a:t>)</a:t>
            </a:r>
            <a:endParaRPr lang="en-US" sz="1600" b="1" dirty="0"/>
          </a:p>
          <a:p>
            <a:r>
              <a:rPr lang="en-US" sz="1600" b="1" dirty="0" err="1" smtClean="0"/>
              <a:t>get_interfaces_rates</a:t>
            </a:r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 smtClean="0"/>
          </a:p>
          <a:p>
            <a:r>
              <a:rPr lang="en-US" sz="1600" b="1" dirty="0" err="1" smtClean="0"/>
              <a:t>get_xconnect_all</a:t>
            </a:r>
            <a:endParaRPr lang="en-US" sz="1600" b="1" dirty="0" smtClean="0"/>
          </a:p>
          <a:p>
            <a:r>
              <a:rPr lang="en-US" sz="1600" b="1" dirty="0" err="1" smtClean="0"/>
              <a:t>get_bgp_all_summary</a:t>
            </a:r>
            <a:endParaRPr lang="en-US" sz="1600" b="1" dirty="0" smtClean="0"/>
          </a:p>
          <a:p>
            <a:r>
              <a:rPr lang="en-US" sz="1600" b="1" dirty="0" err="1" smtClean="0"/>
              <a:t>get_pim_neighbors</a:t>
            </a:r>
            <a:r>
              <a:rPr lang="en-US" sz="1600" b="1" dirty="0" smtClean="0"/>
              <a:t>(_</a:t>
            </a:r>
            <a:r>
              <a:rPr lang="en-US" sz="1600" b="1" dirty="0" err="1" smtClean="0"/>
              <a:t>vrf</a:t>
            </a:r>
            <a:r>
              <a:rPr lang="en-US" sz="1600" b="1" dirty="0" smtClean="0"/>
              <a:t>)</a:t>
            </a:r>
            <a:endParaRPr lang="en-US" sz="1600" b="1" dirty="0"/>
          </a:p>
          <a:p>
            <a:pPr marL="139700" indent="0">
              <a:spcBef>
                <a:spcPts val="0"/>
              </a:spcBef>
            </a:pPr>
            <a:r>
              <a:rPr lang="en-US" sz="1600" b="1" dirty="0"/>
              <a:t>  </a:t>
            </a:r>
            <a:r>
              <a:rPr lang="en-US" sz="1600" b="1" dirty="0" err="1" smtClean="0"/>
              <a:t>get_ip_mroute</a:t>
            </a:r>
            <a:r>
              <a:rPr lang="en-US" sz="1600" b="1" dirty="0" smtClean="0"/>
              <a:t>(_</a:t>
            </a:r>
            <a:r>
              <a:rPr lang="en-US" sz="1600" b="1" dirty="0" err="1" smtClean="0"/>
              <a:t>vrf</a:t>
            </a:r>
            <a:r>
              <a:rPr lang="en-US" sz="1600" b="1" dirty="0" smtClean="0"/>
              <a:t>)</a:t>
            </a:r>
            <a:endParaRPr lang="en-US" sz="1600" b="1" dirty="0"/>
          </a:p>
          <a:p>
            <a:pPr marL="139700" indent="0">
              <a:spcBef>
                <a:spcPts val="0"/>
              </a:spcBef>
            </a:pPr>
            <a:r>
              <a:rPr lang="en-US" sz="1600" b="1" dirty="0"/>
              <a:t>  </a:t>
            </a:r>
            <a:r>
              <a:rPr lang="en-US" sz="1600" b="1" dirty="0" err="1"/>
              <a:t>get_ip_mfib</a:t>
            </a:r>
            <a:r>
              <a:rPr lang="en-US" sz="1600" b="1" dirty="0"/>
              <a:t> </a:t>
            </a:r>
            <a:r>
              <a:rPr lang="en-US" sz="1600" b="1" dirty="0" smtClean="0"/>
              <a:t>(_</a:t>
            </a:r>
            <a:r>
              <a:rPr lang="en-US" sz="1600" b="1" dirty="0" err="1" smtClean="0"/>
              <a:t>vrf</a:t>
            </a:r>
            <a:r>
              <a:rPr lang="en-US" sz="1600" b="1" dirty="0" smtClean="0"/>
              <a:t>)</a:t>
            </a:r>
            <a:endParaRPr lang="en-US" sz="1600" b="1" dirty="0"/>
          </a:p>
          <a:p>
            <a:pPr marL="139700" indent="0">
              <a:spcBef>
                <a:spcPts val="0"/>
              </a:spcBef>
            </a:pPr>
            <a:r>
              <a:rPr lang="en-US" sz="1600" b="1" dirty="0" smtClean="0"/>
              <a:t>  </a:t>
            </a:r>
            <a:r>
              <a:rPr lang="en-US" sz="1600" b="1" dirty="0" err="1" smtClean="0"/>
              <a:t>get_ip_mfib_active</a:t>
            </a:r>
            <a:r>
              <a:rPr lang="en-US" sz="1600" b="1" dirty="0" smtClean="0"/>
              <a:t>(_</a:t>
            </a:r>
            <a:r>
              <a:rPr lang="en-US" sz="1600" b="1" dirty="0" err="1" smtClean="0"/>
              <a:t>vrf</a:t>
            </a:r>
            <a:r>
              <a:rPr lang="en-US" sz="1600" b="1" dirty="0" smtClean="0"/>
              <a:t>)</a:t>
            </a:r>
            <a:endParaRPr lang="en-US" sz="1600" b="1" dirty="0" smtClean="0"/>
          </a:p>
          <a:p>
            <a:pPr marL="139700" indent="0">
              <a:spcBef>
                <a:spcPts val="0"/>
              </a:spcBef>
            </a:pPr>
            <a:r>
              <a:rPr lang="en-US" sz="1600" dirty="0" smtClean="0"/>
              <a:t>  </a:t>
            </a:r>
            <a:r>
              <a:rPr lang="en-US" sz="1600" b="1" dirty="0" err="1"/>
              <a:t>get_vrf</a:t>
            </a:r>
            <a:r>
              <a:rPr lang="en-US" sz="1600" b="1" dirty="0"/>
              <a:t> </a:t>
            </a:r>
          </a:p>
          <a:p>
            <a:pPr marL="139700" indent="0">
              <a:spcBef>
                <a:spcPts val="0"/>
              </a:spcBef>
            </a:pPr>
            <a:r>
              <a:rPr lang="en-US" sz="1600" b="1" dirty="0"/>
              <a:t>  get_bgp_vpnv4_vrf </a:t>
            </a:r>
          </a:p>
          <a:p>
            <a:pPr marL="139700" indent="0">
              <a:spcBef>
                <a:spcPts val="0"/>
              </a:spcBef>
            </a:pP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39700" indent="0">
              <a:spcBef>
                <a:spcPts val="0"/>
              </a:spcBef>
            </a:pP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39700" indent="0">
              <a:spcBef>
                <a:spcPts val="0"/>
              </a:spcBef>
            </a:pP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39700" indent="0">
              <a:spcBef>
                <a:spcPts val="0"/>
              </a:spcBef>
            </a:pP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39700" indent="0">
              <a:spcBef>
                <a:spcPts val="0"/>
              </a:spcBef>
            </a:pP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39700" indent="0">
              <a:spcBef>
                <a:spcPts val="0"/>
              </a:spcBef>
            </a:pPr>
            <a:endParaRPr lang="en-US" sz="1600" dirty="0"/>
          </a:p>
          <a:p>
            <a:pPr marL="139700" indent="0">
              <a:spcBef>
                <a:spcPts val="0"/>
              </a:spcBef>
            </a:pPr>
            <a:endParaRPr lang="en-US" sz="1600" b="1" dirty="0"/>
          </a:p>
          <a:p>
            <a:pPr marL="139700" indent="0">
              <a:spcBef>
                <a:spcPts val="0"/>
              </a:spcBef>
            </a:pPr>
            <a:endParaRPr lang="en-US" sz="1600" b="1" dirty="0"/>
          </a:p>
          <a:p>
            <a:pPr marL="139700" indent="0">
              <a:spcBef>
                <a:spcPts val="0"/>
              </a:spcBef>
            </a:pPr>
            <a:endParaRPr lang="en-US" sz="1600" b="1" dirty="0"/>
          </a:p>
          <a:p>
            <a:pPr marL="139700" indent="0">
              <a:spcBef>
                <a:spcPts val="0"/>
              </a:spcBef>
            </a:pPr>
            <a:endParaRPr lang="en-US" sz="1600" b="1" dirty="0"/>
          </a:p>
          <a:p>
            <a:pPr marL="139700" indent="0">
              <a:spcBef>
                <a:spcPts val="0"/>
              </a:spcBef>
            </a:pPr>
            <a:endParaRPr lang="en-US" sz="1600" b="1" dirty="0"/>
          </a:p>
          <a:p>
            <a:pPr lvl="0" indent="-317500">
              <a:spcBef>
                <a:spcPts val="0"/>
              </a:spcBef>
              <a:buChar char="-"/>
            </a:pPr>
            <a:endParaRPr lang="en-US" sz="1600" b="1" dirty="0"/>
          </a:p>
          <a:p>
            <a:pPr lvl="0" indent="-317500">
              <a:spcBef>
                <a:spcPts val="0"/>
              </a:spcBef>
              <a:buChar char="-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6582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Automated </a:t>
            </a:r>
            <a:r>
              <a:rPr lang="en-US" dirty="0"/>
              <a:t>network OS testing</a:t>
            </a:r>
            <a:endParaRPr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95536" y="1131590"/>
            <a:ext cx="84969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b="1" dirty="0" smtClean="0"/>
              <a:t>NAPALM example</a:t>
            </a:r>
            <a:endParaRPr b="1"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539552" y="1736190"/>
            <a:ext cx="8496900" cy="29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254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Test name: Reload Test</a:t>
            </a:r>
          </a:p>
          <a:p>
            <a:pPr marL="4254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Test description: Connect to router, get global operational state of router, execute full reload, connect after 30minutes, get global operational state again and compare with outputs with state gathered  before reload</a:t>
            </a:r>
          </a:p>
          <a:p>
            <a:pPr marL="4254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Pass criteria</a:t>
            </a:r>
            <a:r>
              <a:rPr lang="en-US" sz="1600" dirty="0"/>
              <a:t>: Operational state before and after reload of device must be same, with some tolerance (memory, dynamic virtual interfaces name, routing protocol peers uptime</a:t>
            </a:r>
            <a:r>
              <a:rPr lang="en-US" sz="1600" dirty="0" smtClean="0"/>
              <a:t>,…)</a:t>
            </a:r>
          </a:p>
          <a:p>
            <a:pPr marL="139700" lvl="0" indent="0">
              <a:spcBef>
                <a:spcPts val="0"/>
              </a:spcBef>
            </a:pPr>
            <a:r>
              <a:rPr lang="en-US" sz="1600" dirty="0" smtClean="0"/>
              <a:t> </a:t>
            </a:r>
            <a:endParaRPr lang="en-US" sz="1600" dirty="0"/>
          </a:p>
          <a:p>
            <a:pPr lvl="0" indent="-317500">
              <a:spcBef>
                <a:spcPts val="0"/>
              </a:spcBef>
              <a:buChar char="-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4129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14186</TotalTime>
  <Words>1713</Words>
  <Application>Microsoft Office PowerPoint</Application>
  <PresentationFormat>On-screen Show (16:9)</PresentationFormat>
  <Paragraphs>327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 Automated network OS testing</vt:lpstr>
      <vt:lpstr> Automated network OS testing</vt:lpstr>
      <vt:lpstr> Automated network OS testing</vt:lpstr>
      <vt:lpstr> Automated network OS testing</vt:lpstr>
      <vt:lpstr> Automated network OS testing</vt:lpstr>
      <vt:lpstr> Automated network OS testing</vt:lpstr>
      <vt:lpstr> Automated network OS testing</vt:lpstr>
      <vt:lpstr> Automated network OS testing</vt:lpstr>
      <vt:lpstr> Automated network OS testing</vt:lpstr>
      <vt:lpstr> Automated network OS testing</vt:lpstr>
      <vt:lpstr> Automated network OS testing</vt:lpstr>
      <vt:lpstr> Automated network OS testing</vt:lpstr>
      <vt:lpstr> Automated network OS testing</vt:lpstr>
      <vt:lpstr> Automated network OS testing</vt:lpstr>
      <vt:lpstr> Automated network OS testing</vt:lpstr>
      <vt:lpstr> Automated network OS testing</vt:lpstr>
      <vt:lpstr> Automated network OS testing</vt:lpstr>
      <vt:lpstr> Automated network OS testing</vt:lpstr>
      <vt:lpstr> Automated network OS testing</vt:lpstr>
      <vt:lpstr> Automated network OS testing</vt:lpstr>
      <vt:lpstr> Automated network OS testing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KUBINA Tomas OBS/OINIS</dc:creator>
  <cp:lastModifiedBy>KUBINA Tomas OBS/OINIS</cp:lastModifiedBy>
  <cp:revision>87</cp:revision>
  <dcterms:modified xsi:type="dcterms:W3CDTF">2019-05-28T14:53:57Z</dcterms:modified>
</cp:coreProperties>
</file>